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8"/>
  </p:notesMasterIdLst>
  <p:sldIdLst>
    <p:sldId id="298" r:id="rId3"/>
    <p:sldId id="299" r:id="rId4"/>
    <p:sldId id="263" r:id="rId5"/>
    <p:sldId id="295" r:id="rId6"/>
    <p:sldId id="297" r:id="rId7"/>
    <p:sldId id="296" r:id="rId8"/>
    <p:sldId id="301" r:id="rId9"/>
    <p:sldId id="302" r:id="rId10"/>
    <p:sldId id="303" r:id="rId11"/>
    <p:sldId id="304" r:id="rId12"/>
    <p:sldId id="305" r:id="rId13"/>
    <p:sldId id="306" r:id="rId14"/>
    <p:sldId id="307" r:id="rId15"/>
    <p:sldId id="327" r:id="rId16"/>
    <p:sldId id="328" r:id="rId17"/>
    <p:sldId id="326" r:id="rId18"/>
    <p:sldId id="325" r:id="rId19"/>
    <p:sldId id="323" r:id="rId20"/>
    <p:sldId id="324" r:id="rId21"/>
    <p:sldId id="308" r:id="rId22"/>
    <p:sldId id="309" r:id="rId23"/>
    <p:sldId id="310" r:id="rId24"/>
    <p:sldId id="311" r:id="rId25"/>
    <p:sldId id="312" r:id="rId26"/>
    <p:sldId id="313" r:id="rId27"/>
    <p:sldId id="314" r:id="rId28"/>
    <p:sldId id="315" r:id="rId29"/>
    <p:sldId id="316" r:id="rId30"/>
    <p:sldId id="317" r:id="rId31"/>
    <p:sldId id="318" r:id="rId32"/>
    <p:sldId id="319" r:id="rId33"/>
    <p:sldId id="320" r:id="rId34"/>
    <p:sldId id="321" r:id="rId35"/>
    <p:sldId id="288" r:id="rId36"/>
    <p:sldId id="322" r:id="rId3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500" autoAdjust="0"/>
  </p:normalViewPr>
  <p:slideViewPr>
    <p:cSldViewPr>
      <p:cViewPr varScale="1">
        <p:scale>
          <a:sx n="147" d="100"/>
          <a:sy n="147" d="100"/>
        </p:scale>
        <p:origin x="-25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F6012-32C8-465E-9535-EC4A1BD6083F}" type="datetimeFigureOut">
              <a:rPr lang="it-IT" smtClean="0"/>
              <a:pPr/>
              <a:t>30/11/16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09B672-56EF-4734-8BFA-D20D1E88D617}" type="slidenum">
              <a:rPr lang="it-IT" smtClean="0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0262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B81D-343A-4548-BA90-51F2004D9930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Il perdono alla donna adultera</a:t>
            </a:r>
            <a:br>
              <a:rPr lang="it-IT" dirty="0" smtClean="0"/>
            </a:br>
            <a:r>
              <a:rPr lang="it-IT" dirty="0" smtClean="0"/>
              <a:t>Cripta della chiesa inferiore di San Pio da Pietrelcina</a:t>
            </a:r>
          </a:p>
          <a:p>
            <a:r>
              <a:rPr lang="it-IT" dirty="0" smtClean="0"/>
              <a:t>San Giovanni Rotondo (FG) - Italia</a:t>
            </a:r>
          </a:p>
          <a:p>
            <a:r>
              <a:rPr lang="it-IT" dirty="0" smtClean="0"/>
              <a:t>giugno 2009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B81D-343A-4548-BA90-51F2004D9930}" type="slidenum">
              <a:rPr lang="it-IT" smtClean="0">
                <a:solidFill>
                  <a:prstClr val="black"/>
                </a:solidFill>
              </a:rPr>
              <a:pPr/>
              <a:t>19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Gesù con l'adultera</a:t>
            </a:r>
            <a:br>
              <a:rPr lang="it-IT" dirty="0" smtClean="0"/>
            </a:br>
            <a:r>
              <a:rPr lang="it-IT" dirty="0" smtClean="0"/>
              <a:t>Chiesa di Tutti i santi</a:t>
            </a:r>
          </a:p>
          <a:p>
            <a:r>
              <a:rPr lang="it-IT" dirty="0" err="1" smtClean="0"/>
              <a:t>Ljubljana</a:t>
            </a:r>
            <a:r>
              <a:rPr lang="it-IT" dirty="0" smtClean="0"/>
              <a:t> - Slovenia</a:t>
            </a:r>
          </a:p>
          <a:p>
            <a:r>
              <a:rPr lang="it-IT" dirty="0" smtClean="0"/>
              <a:t>Dicembre 2009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B81D-343A-4548-BA90-51F2004D9930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B81D-343A-4548-BA90-51F2004D9930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B81D-343A-4548-BA90-51F2004D9930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Gesù con l'adultera</a:t>
            </a:r>
            <a:br>
              <a:rPr lang="it-IT" dirty="0" smtClean="0"/>
            </a:br>
            <a:r>
              <a:rPr lang="it-IT" dirty="0" smtClean="0"/>
              <a:t>Chiesa di Tutti i santi</a:t>
            </a:r>
          </a:p>
          <a:p>
            <a:r>
              <a:rPr lang="it-IT" dirty="0" err="1" smtClean="0"/>
              <a:t>Ljubljana</a:t>
            </a:r>
            <a:r>
              <a:rPr lang="it-IT" dirty="0" smtClean="0"/>
              <a:t> - Slovenia</a:t>
            </a:r>
          </a:p>
          <a:p>
            <a:r>
              <a:rPr lang="it-IT" dirty="0" smtClean="0"/>
              <a:t>Dicembre 2009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B81D-343A-4548-BA90-51F2004D9930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Gesù con l'adultera</a:t>
            </a:r>
            <a:br>
              <a:rPr lang="it-IT" dirty="0" smtClean="0"/>
            </a:br>
            <a:r>
              <a:rPr lang="it-IT" dirty="0" smtClean="0"/>
              <a:t>Chiesa di Tutti i santi</a:t>
            </a:r>
          </a:p>
          <a:p>
            <a:r>
              <a:rPr lang="it-IT" dirty="0" err="1" smtClean="0"/>
              <a:t>Ljubljana</a:t>
            </a:r>
            <a:r>
              <a:rPr lang="it-IT" dirty="0" smtClean="0"/>
              <a:t> - Slovenia</a:t>
            </a:r>
          </a:p>
          <a:p>
            <a:r>
              <a:rPr lang="it-IT" dirty="0" smtClean="0"/>
              <a:t>Dicembre 2009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B81D-343A-4548-BA90-51F2004D9930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B81D-343A-4548-BA90-51F2004D9930}" type="slidenum">
              <a:rPr lang="it-IT" smtClean="0"/>
              <a:pPr/>
              <a:t>32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(Benedizionale, 601)</a:t>
            </a:r>
            <a:endParaRPr kumimoji="0" lang="it-IT" sz="1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D02CD9-C32A-4523-BFA6-25EA51ADA26F}" type="slidenum">
              <a:rPr lang="it-IT" smtClean="0">
                <a:solidFill>
                  <a:prstClr val="black"/>
                </a:solidFill>
              </a:rPr>
              <a:pPr/>
              <a:t>35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it-IT" dirty="0" smtClean="0"/>
              <a:t>Sguardo</a:t>
            </a:r>
            <a:r>
              <a:rPr lang="it-IT" baseline="0" dirty="0" smtClean="0"/>
              <a:t> veloce …</a:t>
            </a: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35665A-FF7E-46D3-A145-7671E6EBAFEA}" type="slidenum">
              <a:rPr lang="it-IT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Già visto la settimana</a:t>
            </a:r>
            <a:r>
              <a:rPr lang="it-IT" baseline="0" dirty="0" smtClean="0"/>
              <a:t> scorsa, è una </a:t>
            </a:r>
            <a:r>
              <a:rPr lang="it-IT" baseline="0" dirty="0" err="1" smtClean="0"/>
              <a:t>slaid</a:t>
            </a:r>
            <a:r>
              <a:rPr lang="it-IT" baseline="0" dirty="0" smtClean="0"/>
              <a:t> solo di riepilogo …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9B672-56EF-4734-8BFA-D20D1E88D617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Già visto la settimana</a:t>
            </a:r>
            <a:r>
              <a:rPr lang="it-IT" baseline="0" dirty="0" smtClean="0"/>
              <a:t> scorsa, è una </a:t>
            </a:r>
            <a:r>
              <a:rPr lang="it-IT" baseline="0" dirty="0" err="1" smtClean="0"/>
              <a:t>slaid</a:t>
            </a:r>
            <a:r>
              <a:rPr lang="it-IT" baseline="0" dirty="0" smtClean="0"/>
              <a:t> solo di riepilogo …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9B672-56EF-4734-8BFA-D20D1E88D617}" type="slidenum">
              <a:rPr lang="it-IT" smtClean="0"/>
              <a:pPr/>
              <a:t>4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Già visto la settimana</a:t>
            </a:r>
            <a:r>
              <a:rPr lang="it-IT" baseline="0" dirty="0" smtClean="0"/>
              <a:t> scorsa, è una </a:t>
            </a:r>
            <a:r>
              <a:rPr lang="it-IT" baseline="0" dirty="0" err="1" smtClean="0"/>
              <a:t>slaid</a:t>
            </a:r>
            <a:r>
              <a:rPr lang="it-IT" baseline="0" dirty="0" smtClean="0"/>
              <a:t> solo di riepilogo …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9B672-56EF-4734-8BFA-D20D1E88D617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Già visto la settimana</a:t>
            </a:r>
            <a:r>
              <a:rPr lang="it-IT" baseline="0" dirty="0" smtClean="0"/>
              <a:t> scorsa, è una </a:t>
            </a:r>
            <a:r>
              <a:rPr lang="it-IT" baseline="0" dirty="0" err="1" smtClean="0"/>
              <a:t>slaid</a:t>
            </a:r>
            <a:r>
              <a:rPr lang="it-IT" baseline="0" dirty="0" smtClean="0"/>
              <a:t> solo di riepilogo …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9B672-56EF-4734-8BFA-D20D1E88D617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Già visto la settimana</a:t>
            </a:r>
            <a:r>
              <a:rPr lang="it-IT" baseline="0" dirty="0" smtClean="0"/>
              <a:t> scorsa, è una </a:t>
            </a:r>
            <a:r>
              <a:rPr lang="it-IT" baseline="0" dirty="0" err="1" smtClean="0"/>
              <a:t>slaid</a:t>
            </a:r>
            <a:r>
              <a:rPr lang="it-IT" baseline="0" dirty="0" smtClean="0"/>
              <a:t> solo di riepilogo …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9B672-56EF-4734-8BFA-D20D1E88D617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Già visto la settimana</a:t>
            </a:r>
            <a:r>
              <a:rPr lang="it-IT" baseline="0" dirty="0" smtClean="0"/>
              <a:t> scorsa, è una </a:t>
            </a:r>
            <a:r>
              <a:rPr lang="it-IT" baseline="0" dirty="0" err="1" smtClean="0"/>
              <a:t>slaid</a:t>
            </a:r>
            <a:r>
              <a:rPr lang="it-IT" baseline="0" dirty="0" smtClean="0"/>
              <a:t> solo di riepilogo …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D9FDC4-04D9-40CF-B12F-624BE9AD1F96}" type="slidenum">
              <a:rPr lang="it-IT" smtClean="0">
                <a:solidFill>
                  <a:prstClr val="black"/>
                </a:solidFill>
              </a:rPr>
              <a:pPr/>
              <a:t>8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 smtClean="0"/>
              <a:t>Già visto la settimana</a:t>
            </a:r>
            <a:r>
              <a:rPr lang="it-IT" baseline="0" dirty="0" smtClean="0"/>
              <a:t> scorsa, ma va ripresa perché vista solo alla fine dell’incontro</a:t>
            </a:r>
            <a:endParaRPr lang="it-IT" dirty="0" smtClean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1B81D-343A-4548-BA90-51F2004D9930}" type="slidenum">
              <a:rPr lang="it-IT" smtClean="0"/>
              <a:pPr/>
              <a:t>12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olo isosce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C9FE-A682-4CEE-B093-B1ED5C874D9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8D45-2B9C-4BCC-9B8D-BA11ACE57A9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C9FE-A682-4CEE-B093-B1ED5C874D9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8D45-2B9C-4BCC-9B8D-BA11ACE57A9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C9FE-A682-4CEE-B093-B1ED5C874D9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8D45-2B9C-4BCC-9B8D-BA11ACE57A9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C9FE-A682-4CEE-B093-B1ED5C874D9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8D45-2B9C-4BCC-9B8D-BA11ACE57A9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C9FE-A682-4CEE-B093-B1ED5C874D9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8D45-2B9C-4BCC-9B8D-BA11ACE57A9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C9FE-A682-4CEE-B093-B1ED5C874D9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8D45-2B9C-4BCC-9B8D-BA11ACE57A9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C9FE-A682-4CEE-B093-B1ED5C874D9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8D45-2B9C-4BCC-9B8D-BA11ACE57A9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C9FE-A682-4CEE-B093-B1ED5C874D9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8D45-2B9C-4BCC-9B8D-BA11ACE57A9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C9FE-A682-4CEE-B093-B1ED5C874D9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8D45-2B9C-4BCC-9B8D-BA11ACE57A9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C9FE-A682-4CEE-B093-B1ED5C874D9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8D45-2B9C-4BCC-9B8D-BA11ACE57A9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C9FE-A682-4CEE-B093-B1ED5C874D9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B8D45-2B9C-4BCC-9B8D-BA11ACE57A9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riangolo rettangolo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riangolo isosce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  <p:cxnSp>
        <p:nvCxnSpPr>
          <p:cNvPr id="11" name="Connettore 1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1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60000">
              <a:schemeClr val="bg2">
                <a:shade val="92000"/>
                <a:satMod val="230000"/>
              </a:schemeClr>
            </a:gs>
            <a:gs pos="100000">
              <a:schemeClr val="bg2">
                <a:tint val="85000"/>
                <a:satMod val="4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olo rettangolo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Connettore 1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white"/>
                </a:solidFill>
              </a:rPr>
              <a:pPr/>
              <a:t>30/11/16</a:t>
            </a:fld>
            <a:endParaRPr lang="it-IT">
              <a:solidFill>
                <a:prstClr val="white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it-IT">
              <a:solidFill>
                <a:prstClr val="white"/>
              </a:solidFill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white"/>
                </a:solidFill>
              </a:rPr>
              <a:pPr/>
              <a:t>‹n.›</a:t>
            </a:fld>
            <a:endParaRPr lang="it-IT">
              <a:solidFill>
                <a:prstClr val="white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4C9FE-A682-4CEE-B093-B1ED5C874D98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30/11/16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B8D45-2B9C-4BCC-9B8D-BA11ACE57A91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‹n.›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jpeg"/><Relationship Id="rId3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jpeg"/><Relationship Id="rId7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jpeg"/><Relationship Id="rId3" Type="http://schemas.openxmlformats.org/officeDocument/2006/relationships/image" Target="../media/image49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o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6304698" cy="4750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ttangolo 2"/>
          <p:cNvSpPr/>
          <p:nvPr/>
        </p:nvSpPr>
        <p:spPr>
          <a:xfrm>
            <a:off x="2108920" y="404664"/>
            <a:ext cx="70070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“Ecco, faccio una cosa nuova …” </a:t>
            </a:r>
            <a:endParaRPr lang="it-IT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7020272" y="1844824"/>
            <a:ext cx="19077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«Quelle cose che occhio non vide, né orecchio udì, né mai entrarono in cuore di uomo, queste ha preparato Dio per coloro che lo amano» (1Cor 2,9)</a:t>
            </a:r>
            <a:endParaRPr lang="it-IT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67544" y="83671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3600" b="1" dirty="0" smtClean="0">
                <a:solidFill>
                  <a:srgbClr val="7FD13B">
                    <a:lumMod val="60000"/>
                    <a:lumOff val="4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</a:t>
            </a:r>
            <a:r>
              <a:rPr lang="it-IT" sz="3600" b="1" i="1" dirty="0" smtClean="0">
                <a:solidFill>
                  <a:srgbClr val="7FD13B">
                    <a:lumMod val="60000"/>
                    <a:lumOff val="4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sensi</a:t>
            </a:r>
            <a:r>
              <a:rPr lang="it-IT" sz="3600" b="1" dirty="0" smtClean="0">
                <a:solidFill>
                  <a:srgbClr val="7FD13B">
                    <a:lumMod val="60000"/>
                    <a:lumOff val="4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hanno bisogno di </a:t>
            </a:r>
            <a:r>
              <a:rPr lang="it-IT" sz="3600" b="1" i="1" dirty="0" smtClean="0">
                <a:solidFill>
                  <a:srgbClr val="7FD13B">
                    <a:lumMod val="60000"/>
                    <a:lumOff val="4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senso</a:t>
            </a:r>
            <a:r>
              <a:rPr lang="it-IT" sz="3600" b="1" dirty="0" smtClean="0">
                <a:solidFill>
                  <a:srgbClr val="7FD13B">
                    <a:lumMod val="60000"/>
                    <a:lumOff val="4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3600" b="1" dirty="0" smtClean="0">
                <a:solidFill>
                  <a:srgbClr val="7FD13B">
                    <a:lumMod val="60000"/>
                    <a:lumOff val="4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per non divenire </a:t>
            </a:r>
            <a:r>
              <a:rPr lang="it-IT" sz="3600" b="1" i="1" dirty="0" smtClean="0">
                <a:solidFill>
                  <a:srgbClr val="7FD13B">
                    <a:lumMod val="60000"/>
                    <a:lumOff val="4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insensati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it-IT" i="1" dirty="0" smtClean="0">
              <a:solidFill>
                <a:prstClr val="white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3250" name="Picture 2" descr="http://www.buonalombardia.it/images/Image/educazioen%20alimentare/cultura%20che%20nutre%204/banner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1796">
            <a:off x="5076056" y="404664"/>
            <a:ext cx="3810000" cy="2016224"/>
          </a:xfrm>
          <a:prstGeom prst="rect">
            <a:avLst/>
          </a:prstGeom>
          <a:noFill/>
        </p:spPr>
      </p:pic>
      <p:sp>
        <p:nvSpPr>
          <p:cNvPr id="4" name="Rettangolo 3"/>
          <p:cNvSpPr/>
          <p:nvPr/>
        </p:nvSpPr>
        <p:spPr>
          <a:xfrm>
            <a:off x="251520" y="4077072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2400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Altrimenti abbiamo </a:t>
            </a:r>
          </a:p>
          <a:p>
            <a:r>
              <a:rPr lang="it-IT" sz="2400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 </a:t>
            </a:r>
            <a:r>
              <a:rPr lang="it-IT" sz="24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“la cultura del sentire” </a:t>
            </a:r>
          </a:p>
          <a:p>
            <a:r>
              <a:rPr lang="it-IT" sz="2400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(ci sono i sensi ma non il senso;</a:t>
            </a:r>
          </a:p>
          <a:p>
            <a:r>
              <a:rPr lang="it-IT" sz="2400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sensi sono abbandonati a se stessi e privi di un senso di riferimento), </a:t>
            </a:r>
            <a:endParaRPr lang="it-IT" sz="2400" dirty="0">
              <a:solidFill>
                <a:prstClr val="white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932040" y="3501008"/>
            <a:ext cx="421196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i="1" dirty="0" smtClean="0">
              <a:solidFill>
                <a:prstClr val="white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i="1" dirty="0" smtClean="0">
              <a:solidFill>
                <a:prstClr val="white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 la </a:t>
            </a:r>
            <a:r>
              <a:rPr lang="it-IT" sz="28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“cultura del già sentito”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800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(presenza di un senso che non riesce però a declinarsi nei  sensi e finisce per essere muto e vuoto.).</a:t>
            </a:r>
            <a:endParaRPr lang="it-IT" sz="28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Freccia in giù 5"/>
          <p:cNvSpPr/>
          <p:nvPr/>
        </p:nvSpPr>
        <p:spPr>
          <a:xfrm rot="1712136">
            <a:off x="1491379" y="3178558"/>
            <a:ext cx="432048" cy="10801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  <p:sp>
        <p:nvSpPr>
          <p:cNvPr id="8" name="Freccia in giù 7"/>
          <p:cNvSpPr/>
          <p:nvPr/>
        </p:nvSpPr>
        <p:spPr>
          <a:xfrm rot="19437893">
            <a:off x="4395294" y="2620656"/>
            <a:ext cx="432048" cy="14982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467544" y="620688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Come avverte Gregorio di 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Nissa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endParaRPr lang="it-IT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t-IT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L’uomo è come una fortezza con cinque porte, i sensi, che devono essere ben custodite </a:t>
            </a:r>
          </a:p>
          <a:p>
            <a:pPr algn="ctr"/>
            <a:r>
              <a:rPr lang="it-IT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per evitare l’ingresso del nemico</a:t>
            </a:r>
            <a:endParaRPr lang="it-IT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682" name="Picture 2" descr="http://t1.gstatic.com/images?q=tbn:ANd9GcRiBUe6YIHWUvwThaWON2DyWyBiBvcc9xCUGZ0LoSwJfixu9K_YE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212976"/>
            <a:ext cx="5010358" cy="3312368"/>
          </a:xfrm>
          <a:prstGeom prst="rect">
            <a:avLst/>
          </a:prstGeom>
          <a:noFill/>
        </p:spPr>
      </p:pic>
      <p:pic>
        <p:nvPicPr>
          <p:cNvPr id="71684" name="Picture 4" descr="http://2.bp.blogspot.com/-Pa-CstYVP4w/T1jyJh_5MTI/AAAAAAAAFT4/EuyADN1yj9U/s1600/uomo-vitruvian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16627">
            <a:off x="1382297" y="4308779"/>
            <a:ext cx="1832198" cy="2154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lquotidianoinclasse.corriere.it/wp-content/uploads/2013/01/b3a71ee5511a6923fd85abdd2a3b1e9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32656"/>
            <a:ext cx="7992888" cy="6250440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87824" y="332656"/>
            <a:ext cx="8229600" cy="1399032"/>
          </a:xfrm>
        </p:spPr>
        <p:txBody>
          <a:bodyPr/>
          <a:lstStyle/>
          <a:p>
            <a:r>
              <a:rPr lang="it-IT" b="1" dirty="0" smtClean="0"/>
              <a:t>L’eremita domatore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3707904" y="1041023"/>
            <a:ext cx="5436096" cy="5816977"/>
          </a:xfrm>
          <a:prstGeom prst="rect">
            <a:avLst/>
          </a:prstGeom>
          <a:solidFill>
            <a:schemeClr val="accent1">
              <a:lumMod val="75000"/>
              <a:alpha val="80000"/>
            </a:schemeClr>
          </a:solidFill>
        </p:spPr>
        <p:txBody>
          <a:bodyPr wrap="square">
            <a:spAutoFit/>
          </a:bodyPr>
          <a:lstStyle/>
          <a:p>
            <a:pPr>
              <a:buNone/>
            </a:pPr>
            <a:endParaRPr lang="it-IT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it-IT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C’era una volta un eremita, tutto dedito, come ogni eremita, alla preghiera e alla penitenza, nella solitudine e nel silenzio. Ma si lamentava spesso che aveva troppe cose da fare. </a:t>
            </a:r>
            <a:r>
              <a:rPr lang="it-IT" sz="1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Finchè</a:t>
            </a:r>
            <a:r>
              <a:rPr lang="it-IT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qualcuno di quelli che lo avvicinavano normalmente gli domandò dove fosse tutto questo lavoro in una vita regolare ed essenziale come la sua. Rispose così: &lt;&lt;Ho da addomesticare due falchi, addestrare due aquile, mantenere fermi due conigli, vigilare su un serpente, caricare un asino e dominare un leone&gt;&gt;. Ma dov’erano tutti questi animali? Nessuno ne vedeva vicino alla grotta ove viveva il santo eremita. Che allora spiegò così: &lt;&lt;Questi animali vivono dentro ciascuno di noi. I due falchi, ad esempio, si scagliano dentro di me sopra tutto quello che si presenta loro, buono o cattivo. Devo addomesticarli perché si scaglino soltanto sulle giuste prede. Sono i miei </a:t>
            </a:r>
            <a:r>
              <a:rPr lang="it-IT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occhi. </a:t>
            </a:r>
            <a:r>
              <a:rPr lang="it-IT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 due aquile con i loro artigli feriscono e straziano. Devo addomesticarle perché imparino a servire e aiutino senza ferire. Sono le mie </a:t>
            </a:r>
            <a:r>
              <a:rPr lang="it-IT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mani. </a:t>
            </a:r>
            <a:r>
              <a:rPr lang="it-IT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 conigli vogliono andare dappertutto, fuggire dagli altri ed evitare le cose difficili.  Devo insegnare loro a stare fermi anche quando devono affrontare una sofferenza, un problema o qualcosa che non piace. Sono i miei </a:t>
            </a:r>
            <a:r>
              <a:rPr lang="it-IT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piedi.</a:t>
            </a:r>
            <a:r>
              <a:rPr lang="it-IT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Il più difficile è vigilare un serpente, anche se è racchiuso in una gabbia con 32 sbarre. Sempre pronto per mordere e avvelenare quelli che stanno intorno appena si apre la gabbia. Se non vigilo da vicino, causa danni. È la mia </a:t>
            </a:r>
            <a:r>
              <a:rPr lang="it-IT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lingua.</a:t>
            </a:r>
            <a:r>
              <a:rPr lang="it-IT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L’asino è molto ostinato, non vuole compiere il suo dovere. Sostiene di essere stanco e non vuole portare il suo carico ogni giorno. È il mio </a:t>
            </a:r>
            <a:r>
              <a:rPr lang="it-IT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corpo.</a:t>
            </a:r>
            <a:r>
              <a:rPr lang="it-IT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Finalmente devo dominare il leone; crede di essere il re, vuole essere sempre il primo, è vanitoso e orgoglioso. È il mio </a:t>
            </a:r>
            <a:r>
              <a:rPr lang="it-IT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cuore.</a:t>
            </a:r>
            <a:r>
              <a:rPr lang="it-IT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&gt;&gt;</a:t>
            </a:r>
            <a:r>
              <a:rPr lang="it-IT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it-IT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851920" y="18448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l’essere umano parla, vede, sente, tocca, odora … in maniera che non è mai solo materiale e fisica …</a:t>
            </a:r>
            <a:endParaRPr lang="it-IT" sz="24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4274" name="Picture 2" descr="http://www.teologiamilano.it/teologiamilano/allegati/545/Sett%20residenziale%202011_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61486">
            <a:off x="914399" y="1809133"/>
            <a:ext cx="2778950" cy="3816424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323528" y="6021288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7FD13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“Chi non è spirituale fin nella carne è carnale fin nello spirito”</a:t>
            </a:r>
            <a:endParaRPr lang="it-IT" sz="2000" b="1" dirty="0">
              <a:solidFill>
                <a:srgbClr val="7FD13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716016" y="3356992"/>
            <a:ext cx="41764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Ogni senso corporeo ha il suo gemello nello spirito:</a:t>
            </a:r>
          </a:p>
          <a:p>
            <a:r>
              <a:rPr lang="it-IT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c’è una vista che può fissare realtà superiori ai corpi; un udito che percepisce suoni la cui realtà non è nell’aria …</a:t>
            </a:r>
          </a:p>
          <a:p>
            <a:endParaRPr lang="it-IT" sz="2000" dirty="0" smtClean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it-IT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Ciò che i sensi esterni percepiscono interiormente diventa gusto spirituale.</a:t>
            </a:r>
          </a:p>
        </p:txBody>
      </p:sp>
      <p:sp>
        <p:nvSpPr>
          <p:cNvPr id="7" name="Rettangolo 6"/>
          <p:cNvSpPr/>
          <p:nvPr/>
        </p:nvSpPr>
        <p:spPr>
          <a:xfrm>
            <a:off x="395536" y="404664"/>
            <a:ext cx="83343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spc="50" dirty="0" smtClean="0">
                <a:ln w="12700" cmpd="sng">
                  <a:solidFill>
                    <a:srgbClr val="1AB39F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1AB39F">
                    <a:tint val="1000"/>
                  </a:srgbClr>
                </a:solidFill>
                <a:effectLst>
                  <a:glow rad="53100">
                    <a:srgbClr val="1AB39F">
                      <a:satMod val="180000"/>
                      <a:alpha val="30000"/>
                    </a:srgb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Sensi interni e sensi esterni</a:t>
            </a:r>
            <a:endParaRPr lang="it-IT" sz="5400" b="1" spc="50" dirty="0">
              <a:ln w="12700" cmpd="sng">
                <a:solidFill>
                  <a:srgbClr val="1AB39F">
                    <a:satMod val="120000"/>
                    <a:shade val="80000"/>
                  </a:srgbClr>
                </a:solidFill>
                <a:prstDash val="solid"/>
              </a:ln>
              <a:solidFill>
                <a:srgbClr val="1AB39F">
                  <a:tint val="1000"/>
                </a:srgbClr>
              </a:solidFill>
              <a:effectLst>
                <a:glow rad="53100">
                  <a:srgbClr val="1AB39F">
                    <a:satMod val="180000"/>
                    <a:alpha val="30000"/>
                  </a:srgb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9512" y="1268760"/>
            <a:ext cx="40324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Un esempio:</a:t>
            </a:r>
          </a:p>
          <a:p>
            <a:r>
              <a:rPr lang="it-IT" b="1" dirty="0" smtClean="0">
                <a:solidFill>
                  <a:srgbClr val="FEB80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MANGIARE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Il senso esterno assume le pietanze più lentamente, apprezza i sapori, osserva e parla con chi ha preparato il cibo.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Passa questi messaggi al suo gemello interno, il quale gusta il servizio, l’ospitalità, la convivialità, la finezza d’animo che sta dietro la preparazione di quella mensa.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Il senso interno, che comunica con Dio, esprime una semplice benedizione sulle persone, rende grazie …</a:t>
            </a:r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58370" name="Picture 2" descr="http://www.genitorimagazine.it/wp/wp-content/uploads/2011/05/famiglia-a-tavol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90128">
            <a:off x="4373498" y="1004706"/>
            <a:ext cx="4129457" cy="27583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51520" y="404664"/>
            <a:ext cx="45365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prstClr val="white"/>
                </a:solidFill>
              </a:rPr>
              <a:t>Caso contrario:</a:t>
            </a:r>
          </a:p>
          <a:p>
            <a:endParaRPr lang="it-IT" sz="2000" dirty="0" smtClean="0">
              <a:solidFill>
                <a:prstClr val="white"/>
              </a:solidFill>
            </a:endParaRPr>
          </a:p>
          <a:p>
            <a:r>
              <a:rPr lang="it-IT" sz="2000" dirty="0" smtClean="0">
                <a:solidFill>
                  <a:prstClr val="white"/>
                </a:solidFill>
              </a:rPr>
              <a:t>Divorare il cibo senza gustarlo, col solo impulso a saziarsi. </a:t>
            </a:r>
          </a:p>
          <a:p>
            <a:r>
              <a:rPr lang="it-IT" sz="2000" dirty="0" smtClean="0">
                <a:solidFill>
                  <a:prstClr val="white"/>
                </a:solidFill>
              </a:rPr>
              <a:t>Il gusto esterno, così concentrato sul godimento sensuale dei cibi, diventa sordo e muto, non comunica più col gemello interiore.</a:t>
            </a:r>
          </a:p>
          <a:p>
            <a:r>
              <a:rPr lang="it-IT" sz="2000" dirty="0" smtClean="0">
                <a:solidFill>
                  <a:prstClr val="white"/>
                </a:solidFill>
              </a:rPr>
              <a:t>Il ghiotto non percepisce più i significati spirituali contenuti nell’atto del mangiare e si chiude nell’egoismo del suo soddisfacimento.</a:t>
            </a:r>
            <a:endParaRPr lang="it-IT" sz="2000" dirty="0">
              <a:solidFill>
                <a:prstClr val="white"/>
              </a:solidFill>
            </a:endParaRPr>
          </a:p>
        </p:txBody>
      </p:sp>
      <p:pic>
        <p:nvPicPr>
          <p:cNvPr id="57346" name="Picture 2" descr="http://static.fanpage.it.s3.amazonaws.com/donnafanpage/wp-content/uploads/2011/03/bimbo-obeso-ch-mangi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70710">
            <a:off x="4499992" y="3212976"/>
            <a:ext cx="4236290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23528" y="1844824"/>
            <a:ext cx="46085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È un collegare i sensi gemelli </a:t>
            </a:r>
            <a:r>
              <a:rPr lang="it-IT" dirty="0" err="1" smtClean="0">
                <a:solidFill>
                  <a:prstClr val="white"/>
                </a:solidFill>
              </a:rPr>
              <a:t>affinchè</a:t>
            </a:r>
            <a:r>
              <a:rPr lang="it-IT" dirty="0" smtClean="0">
                <a:solidFill>
                  <a:prstClr val="white"/>
                </a:solidFill>
              </a:rPr>
              <a:t> ciò che è percepito nel mondo fisico venga comunicato al  mondo spirituale e tutte le cose mi ricordino Dio, mi parlino di lui, mi facciano gustare il suo amore.</a:t>
            </a:r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56324" name="Picture 4" descr="http://a.mytrend.it/irs/2012/07/410959/o.119795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573016"/>
            <a:ext cx="4037831" cy="2880320"/>
          </a:xfrm>
          <a:prstGeom prst="rect">
            <a:avLst/>
          </a:prstGeom>
          <a:noFill/>
        </p:spPr>
      </p:pic>
      <p:pic>
        <p:nvPicPr>
          <p:cNvPr id="56322" name="Picture 2" descr="http://www.archimediabellearti.it/Portals/0/DISEGNO/GRAFITE&amp;CARBONCINI&amp;FUSAGGINE/0085633000000-ST-01-Derwent-Compressed-Charco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772816"/>
            <a:ext cx="3348982" cy="2160265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724708" y="620688"/>
            <a:ext cx="84192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b="1" dirty="0" smtClean="0">
                <a:solidFill>
                  <a:srgbClr val="FEB80A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L’arte spirituale del cuore è tutta qui:</a:t>
            </a:r>
          </a:p>
        </p:txBody>
      </p:sp>
      <p:pic>
        <p:nvPicPr>
          <p:cNvPr id="7" name="Picture 6" descr="http://pastoralegiovanileiglesias.blog.tiscali.it/files/2012/07/puzzle-1024x1024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34981">
            <a:off x="947142" y="3260527"/>
            <a:ext cx="3476650" cy="3476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411760" y="2348880"/>
            <a:ext cx="6264696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000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Il Signore Gesù cerca di guarire i nostri sensi, interni e ed esterni, di renderli sensati, ci propone il suo stesso modo di guardare, toccare, ascoltare, gustare, comunicare con il mondo. Il cammino di umanizzazione e quello di cristianizzazione coincidono.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LIBERA DA </a:t>
            </a:r>
            <a:r>
              <a:rPr lang="it-IT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quanto impedisce ai sensi di svolgere il loro compito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LIBERA PER </a:t>
            </a:r>
            <a:r>
              <a:rPr lang="it-IT" sz="2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permettere all’uomo di </a:t>
            </a:r>
            <a:r>
              <a:rPr lang="it-IT" sz="2000" dirty="0" err="1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reimparare</a:t>
            </a:r>
            <a:r>
              <a:rPr lang="it-IT" sz="20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la grammatica umana elementare. </a:t>
            </a:r>
            <a:endParaRPr lang="it-IT" sz="2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4572000" y="260648"/>
            <a:ext cx="40462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it-IT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Educazione, guarigione, </a:t>
            </a:r>
          </a:p>
          <a:p>
            <a:pPr algn="r"/>
            <a:r>
              <a:rPr lang="it-IT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formazione dei sensi</a:t>
            </a:r>
            <a:endParaRPr lang="it-IT" sz="2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Picture 2" descr="fot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1800200" cy="4750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sellaDiTesto 5"/>
          <p:cNvSpPr txBox="1"/>
          <p:nvPr/>
        </p:nvSpPr>
        <p:spPr>
          <a:xfrm>
            <a:off x="2987824" y="170080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Il linguaggio evangelico è pieno della vita dei sensi. </a:t>
            </a:r>
            <a:endParaRPr lang="it-IT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ca-ES">
              <a:solidFill>
                <a:prstClr val="black"/>
              </a:solidFill>
            </a:endParaRPr>
          </a:p>
        </p:txBody>
      </p:sp>
      <p:pic>
        <p:nvPicPr>
          <p:cNvPr id="6" name="5 Imagen" descr="Imagen24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4932040" y="6550223"/>
            <a:ext cx="4857750" cy="307777"/>
          </a:xfrm>
          <a:prstGeom prst="rect">
            <a:avLst/>
          </a:prstGeom>
          <a:solidFill>
            <a:srgbClr val="6E5336">
              <a:alpha val="83920"/>
            </a:srgb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a-ES" sz="1400" b="1" dirty="0">
                <a:solidFill>
                  <a:prstClr val="white"/>
                </a:solidFill>
                <a:latin typeface="Arial" charset="0"/>
              </a:rPr>
              <a:t>Mura del Tempio, dal lato dell’ atrio delle donne</a:t>
            </a:r>
          </a:p>
        </p:txBody>
      </p:sp>
      <p:sp>
        <p:nvSpPr>
          <p:cNvPr id="7" name="Rettangolo 6"/>
          <p:cNvSpPr/>
          <p:nvPr/>
        </p:nvSpPr>
        <p:spPr>
          <a:xfrm>
            <a:off x="0" y="0"/>
            <a:ext cx="5328592" cy="6858000"/>
          </a:xfrm>
          <a:prstGeom prst="rect">
            <a:avLst/>
          </a:prstGeom>
          <a:solidFill>
            <a:schemeClr val="bg2">
              <a:lumMod val="50000"/>
              <a:alpha val="65000"/>
            </a:schemeClr>
          </a:solidFill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</a:rPr>
              <a:t>In quel tempo, Gesù si avviò verso il monte degli Ulivi. Ma al mattino si recò di nuovo nel tempio e tutto il popolo andava da lui. Ed egli sedette e si mise a insegnare loro.</a:t>
            </a:r>
          </a:p>
          <a:p>
            <a:r>
              <a:rPr lang="it-IT" dirty="0" smtClean="0">
                <a:solidFill>
                  <a:prstClr val="black"/>
                </a:solidFill>
              </a:rPr>
              <a:t> </a:t>
            </a:r>
          </a:p>
          <a:p>
            <a:r>
              <a:rPr lang="it-IT" dirty="0" smtClean="0">
                <a:solidFill>
                  <a:prstClr val="black"/>
                </a:solidFill>
              </a:rPr>
              <a:t>Allora gli scribi e i farisei gli condussero una donna sorpresa in adulterio, la posero in mezzo e gli dissero: «Maestro, questa donna è stata sorpresa in flagrante adulterio. Ora Mosè, nella Legge, ci ha comandato di lapidare donne come questa. Tu che ne dici?». Dicevano questo per metterlo alla prova e per avere motivo di accusarlo.</a:t>
            </a:r>
          </a:p>
          <a:p>
            <a:r>
              <a:rPr lang="it-IT" dirty="0" smtClean="0">
                <a:solidFill>
                  <a:prstClr val="black"/>
                </a:solidFill>
              </a:rPr>
              <a:t>Ma Gesù si chinò e si mise a scrivere col dito per terra. Tuttavia, poiché insistevano nell’interrogarlo, si alzò e disse loro: «Chi di voi è senza peccato, getti per primo la pietra contro di lei». E, chinatosi di nuovo, scriveva per terra. Quelli, udito ciò, se ne andarono uno per uno, cominciando dai più anziani.</a:t>
            </a:r>
          </a:p>
          <a:p>
            <a:r>
              <a:rPr lang="it-IT" dirty="0" smtClean="0">
                <a:solidFill>
                  <a:prstClr val="black"/>
                </a:solidFill>
              </a:rPr>
              <a:t> </a:t>
            </a:r>
          </a:p>
          <a:p>
            <a:r>
              <a:rPr lang="it-IT" dirty="0" smtClean="0">
                <a:solidFill>
                  <a:prstClr val="black"/>
                </a:solidFill>
              </a:rPr>
              <a:t>Lo lasciarono solo, e la donna era là in mezzo. Allora Gesù si alzò e le disse: «Donna, dove sono? Nessuno ti ha condannata?». Ed ella rispose: «Nessuno, Signore». E Gesù disse: «</a:t>
            </a:r>
            <a:r>
              <a:rPr lang="it-IT" dirty="0" err="1" smtClean="0">
                <a:solidFill>
                  <a:prstClr val="black"/>
                </a:solidFill>
              </a:rPr>
              <a:t>Neanch</a:t>
            </a:r>
            <a:r>
              <a:rPr lang="it-IT" dirty="0" smtClean="0">
                <a:solidFill>
                  <a:prstClr val="black"/>
                </a:solidFill>
              </a:rPr>
              <a:t>’io ti condanno; va’ e d’ora in poi non peccare più»</a:t>
            </a:r>
            <a:endParaRPr 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advClick="0" advTm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965 0 L -0.40156 0 " pathEditMode="relative" rAng="0" ptsTypes="AA">
                                      <p:cBhvr>
                                        <p:cTn id="6" dur="12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2000"/>
                                        <p:tgtEl>
                                          <p:spTgt spid="17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6"/>
          <p:cNvSpPr>
            <a:spLocks noGrp="1"/>
          </p:cNvSpPr>
          <p:nvPr>
            <p:ph type="body" sz="half" idx="2"/>
          </p:nvPr>
        </p:nvSpPr>
        <p:spPr>
          <a:xfrm>
            <a:off x="395536" y="1601416"/>
            <a:ext cx="3682752" cy="5256584"/>
          </a:xfrm>
        </p:spPr>
        <p:txBody>
          <a:bodyPr>
            <a:normAutofit/>
          </a:bodyPr>
          <a:lstStyle/>
          <a:p>
            <a:r>
              <a:rPr lang="it-IT" dirty="0" smtClean="0"/>
              <a:t>Una donna trascinata lì a forza, nell'angoscia di morire, e Gesù ne prende subito le difese, senza neppure chiedere se è pentita. Sta rischiando la morte, e tanto basta, perché legge suprema di Dio è che l'uomo viva. </a:t>
            </a:r>
          </a:p>
          <a:p>
            <a:endParaRPr lang="it-IT" dirty="0" smtClean="0"/>
          </a:p>
          <a:p>
            <a:r>
              <a:rPr lang="it-IT" dirty="0" smtClean="0"/>
              <a:t>È una donna ritenuta pubblica peccatrice, la sua vita, il suo corpo ha sperimentato  dei</a:t>
            </a:r>
          </a:p>
          <a:p>
            <a:pPr algn="ctr"/>
            <a:r>
              <a:rPr lang="it-IT" b="1" dirty="0" smtClean="0"/>
              <a:t>“sensi svuotati di senso”</a:t>
            </a:r>
          </a:p>
          <a:p>
            <a:pPr algn="ctr"/>
            <a:r>
              <a:rPr lang="it-IT" b="1" dirty="0" smtClean="0"/>
              <a:t>questa insensatezza porta allo scadimento generale della persona verso la sua deformazione</a:t>
            </a:r>
          </a:p>
          <a:p>
            <a:pPr algn="ctr"/>
            <a:endParaRPr lang="it-IT" dirty="0" smtClean="0"/>
          </a:p>
          <a:p>
            <a:r>
              <a:rPr lang="it-IT" dirty="0" smtClean="0"/>
              <a:t>Cristo già vede in lei la donna nuova, lavata dal perdono. </a:t>
            </a:r>
          </a:p>
          <a:p>
            <a:endParaRPr lang="it-IT" dirty="0" smtClean="0"/>
          </a:p>
          <a:p>
            <a:endParaRPr lang="it-IT" dirty="0"/>
          </a:p>
        </p:txBody>
      </p:sp>
      <p:pic>
        <p:nvPicPr>
          <p:cNvPr id="1026" name="Picture 2" descr="http://www.centroaletti.com/foto/foto_opere/italia/70_SanGiovanniRotondo/71-CRIPTA/13peccatr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8640"/>
            <a:ext cx="4320480" cy="6365508"/>
          </a:xfrm>
          <a:prstGeom prst="rect">
            <a:avLst/>
          </a:prstGeom>
          <a:noFill/>
        </p:spPr>
      </p:pic>
      <p:sp>
        <p:nvSpPr>
          <p:cNvPr id="6" name="Titolo 5"/>
          <p:cNvSpPr>
            <a:spLocks noGrp="1"/>
          </p:cNvSpPr>
          <p:nvPr>
            <p:ph type="title"/>
          </p:nvPr>
        </p:nvSpPr>
        <p:spPr>
          <a:xfrm>
            <a:off x="251520" y="260648"/>
            <a:ext cx="3008313" cy="598388"/>
          </a:xfrm>
        </p:spPr>
        <p:txBody>
          <a:bodyPr/>
          <a:lstStyle/>
          <a:p>
            <a:r>
              <a:rPr lang="it-IT" dirty="0" smtClean="0"/>
              <a:t>Una donna …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fot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14468" y="2780928"/>
            <a:ext cx="1829532" cy="1378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894" name="Picture 6" descr="http://upload.wikimedia.org/wikipedia/commons/thumb/5/53/Rembrandt-The_return_of_the_prodigal_son.jpg/220px-Rembrandt-The_return_of_the_prodigal_son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293096"/>
            <a:ext cx="1296144" cy="1743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892" name="Picture 4" descr="http://t3.gstatic.com/images?q=tbn:ANd9GcQv_WyF_bgUki3su4T-3l3GqHDiS3t4BoiJAhxVqmDmbX_Lk0Qt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5057800"/>
            <a:ext cx="1339123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2226" name="CasellaDiTesto 1"/>
          <p:cNvSpPr txBox="1">
            <a:spLocks noChangeArrowheads="1"/>
          </p:cNvSpPr>
          <p:nvPr/>
        </p:nvSpPr>
        <p:spPr bwMode="auto">
          <a:xfrm>
            <a:off x="395536" y="260648"/>
            <a:ext cx="7286625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3600" b="1" dirty="0"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Quaresima</a:t>
            </a:r>
            <a:r>
              <a:rPr lang="it-IT" sz="2800" dirty="0">
                <a:solidFill>
                  <a:prstClr val="white"/>
                </a:solidFill>
              </a:rPr>
              <a:t>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800" dirty="0">
              <a:solidFill>
                <a:prstClr val="white"/>
              </a:solidFill>
            </a:endParaRPr>
          </a:p>
        </p:txBody>
      </p:sp>
      <p:sp>
        <p:nvSpPr>
          <p:cNvPr id="5" name="Freccia circolare a sinistra 4"/>
          <p:cNvSpPr/>
          <p:nvPr/>
        </p:nvSpPr>
        <p:spPr>
          <a:xfrm>
            <a:off x="3203848" y="476672"/>
            <a:ext cx="1079500" cy="11525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539552" y="1700808"/>
            <a:ext cx="7489825" cy="221599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dirty="0">
                <a:solidFill>
                  <a:prstClr val="white"/>
                </a:solidFill>
              </a:rPr>
              <a:t>“tempo propizio perché con l’aiuto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dirty="0">
                <a:solidFill>
                  <a:prstClr val="white"/>
                </a:solidFill>
              </a:rPr>
              <a:t>	della Parola di Dio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dirty="0">
                <a:solidFill>
                  <a:prstClr val="white"/>
                </a:solidFill>
              </a:rPr>
              <a:t>	dei </a:t>
            </a:r>
            <a:r>
              <a:rPr lang="it-IT" dirty="0" smtClean="0">
                <a:solidFill>
                  <a:prstClr val="white"/>
                </a:solidFill>
              </a:rPr>
              <a:t>Sacramenti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dirty="0" smtClean="0">
                <a:solidFill>
                  <a:prstClr val="white"/>
                </a:solidFill>
              </a:rPr>
              <a:t>               dell’astinenza generosa da alcune cose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dirty="0" smtClean="0">
                <a:solidFill>
                  <a:prstClr val="white"/>
                </a:solidFill>
              </a:rPr>
              <a:t>               della cura per ciò che nutre la nostra vita</a:t>
            </a:r>
            <a:endParaRPr lang="it-IT" dirty="0">
              <a:solidFill>
                <a:prstClr val="white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Signore rinnovi la nostra vita,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ogni sua dimensione</a:t>
            </a:r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52230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512873">
            <a:off x="2716041" y="4589220"/>
            <a:ext cx="9810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1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48532">
            <a:off x="4683441" y="4397144"/>
            <a:ext cx="9810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2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802651">
            <a:off x="6920350" y="3722045"/>
            <a:ext cx="9810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ttangolo 10"/>
          <p:cNvSpPr/>
          <p:nvPr/>
        </p:nvSpPr>
        <p:spPr>
          <a:xfrm>
            <a:off x="7164288" y="1772816"/>
            <a:ext cx="170751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preghiera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5724128" y="1124744"/>
            <a:ext cx="216597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condivisione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6804248" y="476672"/>
            <a:ext cx="138531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silenzio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5220072" y="260648"/>
            <a:ext cx="134684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digiuno</a:t>
            </a:r>
          </a:p>
        </p:txBody>
      </p:sp>
      <p:pic>
        <p:nvPicPr>
          <p:cNvPr id="37890" name="Picture 2" descr="http://www.diegocuoghi.com/tempio/files/duccio_tentazioni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489848"/>
            <a:ext cx="1487865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2229" name="Picture 2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741080">
            <a:off x="321596" y="4681231"/>
            <a:ext cx="9810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C:\Users\Sandra\Desktop\LAVORI DI RACCOLTA\ICONE +\Particolari mosaici\06[4]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780928"/>
            <a:ext cx="4095750" cy="3390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273050"/>
            <a:ext cx="8507288" cy="5853113"/>
          </a:xfrm>
        </p:spPr>
        <p:txBody>
          <a:bodyPr/>
          <a:lstStyle/>
          <a:p>
            <a:r>
              <a:rPr lang="it-IT" dirty="0" smtClean="0"/>
              <a:t>Gesù educa </a:t>
            </a:r>
            <a:r>
              <a:rPr lang="it-IT" b="1" dirty="0" smtClean="0"/>
              <a:t>lo sguardo</a:t>
            </a:r>
            <a:endParaRPr lang="it-IT" b="1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196752"/>
            <a:ext cx="3322712" cy="4929411"/>
          </a:xfrm>
        </p:spPr>
        <p:txBody>
          <a:bodyPr>
            <a:normAutofit lnSpcReduction="10000"/>
          </a:bodyPr>
          <a:lstStyle/>
          <a:p>
            <a:r>
              <a:rPr lang="it-IT" sz="2000" dirty="0" smtClean="0"/>
              <a:t>Gesù guarda direttamente la donna negli </a:t>
            </a:r>
            <a:r>
              <a:rPr lang="it-IT" sz="2000" b="1" dirty="0" smtClean="0"/>
              <a:t>occhi, </a:t>
            </a:r>
            <a:r>
              <a:rPr lang="it-IT" sz="2000" dirty="0" smtClean="0"/>
              <a:t>la guarda per quella che realmente è, non si ferma all’apparenza.</a:t>
            </a:r>
          </a:p>
          <a:p>
            <a:endParaRPr lang="it-IT" sz="2000" dirty="0" smtClean="0"/>
          </a:p>
          <a:p>
            <a:pPr>
              <a:buFont typeface="Wingdings" pitchFamily="2" charset="2"/>
              <a:buChar char="q"/>
            </a:pPr>
            <a:r>
              <a:rPr lang="it-IT" sz="2000" dirty="0" smtClean="0"/>
              <a:t> Educa la donna a lasciarsi guardare in modo diverso, in modo nuovo</a:t>
            </a:r>
          </a:p>
          <a:p>
            <a:endParaRPr lang="it-IT" sz="2000" dirty="0" smtClean="0"/>
          </a:p>
          <a:p>
            <a:pPr>
              <a:buFont typeface="Wingdings" pitchFamily="2" charset="2"/>
              <a:buChar char="q"/>
            </a:pPr>
            <a:r>
              <a:rPr lang="it-IT" sz="2000" dirty="0" smtClean="0"/>
              <a:t> Allo stesso tempo educa gli scribi e i farisei denunciando un tipo di sguardo che produce morte e sofferenza.</a:t>
            </a:r>
          </a:p>
        </p:txBody>
      </p:sp>
      <p:pic>
        <p:nvPicPr>
          <p:cNvPr id="5122" name="Picture 2" descr="f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124744"/>
            <a:ext cx="4109344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centroaletti.com/foto/foto_opere/italia/70_SanGiovanniRotondo/71-CRIPTA/13peccatric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060848"/>
            <a:ext cx="1728192" cy="3888432"/>
          </a:xfrm>
          <a:prstGeom prst="rect">
            <a:avLst/>
          </a:prstGeom>
          <a:noFill/>
        </p:spPr>
      </p:pic>
      <p:pic>
        <p:nvPicPr>
          <p:cNvPr id="8" name="Picture 2" descr="http://www.centroaletti.com/foto/foto_opere/italia/70_SanGiovanniRotondo/71-CRIPTA/13peccatric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260648"/>
            <a:ext cx="1800200" cy="636550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  <p:pic>
        <p:nvPicPr>
          <p:cNvPr id="10" name="Picture 2" descr="fot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83760" y="4885607"/>
            <a:ext cx="2160240" cy="19723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ttangolo 10"/>
          <p:cNvSpPr/>
          <p:nvPr/>
        </p:nvSpPr>
        <p:spPr>
          <a:xfrm>
            <a:off x="2483768" y="476672"/>
            <a:ext cx="682934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 uno sguardo meschino</a:t>
            </a:r>
            <a:endParaRPr lang="it-IT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699792" y="2924944"/>
            <a:ext cx="35283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Scribi e farisei verso la donna:</a:t>
            </a:r>
          </a:p>
          <a:p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O percepiscono solo l’aspetto esteriore e l’avvenenza fisica</a:t>
            </a:r>
          </a:p>
          <a:p>
            <a:pPr>
              <a:buFontTx/>
              <a:buChar char="-"/>
            </a:pP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 oppure la giudicano esclusivamente e sbrigativamente sul piano della condotto morale (ha sbagliato, deve pagare!)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www.centroaletti.com/foto/foto_opere/italia/70_SanGiovanniRotondo/71-CRIPTA/13peccatric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652120" y="492492"/>
            <a:ext cx="1800200" cy="6365508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  <p:pic>
        <p:nvPicPr>
          <p:cNvPr id="7" name="Picture 2" descr="http://www.centroaletti.com/foto/foto_opere/italia/70_SanGiovanniRotondo/71-CRIPTA/13peccatric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060848"/>
            <a:ext cx="1728192" cy="3888432"/>
          </a:xfrm>
          <a:prstGeom prst="rect">
            <a:avLst/>
          </a:prstGeom>
          <a:noFill/>
        </p:spPr>
      </p:pic>
      <p:pic>
        <p:nvPicPr>
          <p:cNvPr id="10" name="Picture 2" descr="fot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983760" y="4885607"/>
            <a:ext cx="2160240" cy="19723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ttangolo 10"/>
          <p:cNvSpPr/>
          <p:nvPr/>
        </p:nvSpPr>
        <p:spPr>
          <a:xfrm>
            <a:off x="0" y="188640"/>
            <a:ext cx="6829341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 uno sguardo </a:t>
            </a:r>
            <a:r>
              <a:rPr lang="it-IT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parziale</a:t>
            </a:r>
            <a:endParaRPr lang="it-IT" sz="3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51520" y="1412776"/>
            <a:ext cx="540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Occorre impedire che la vista, assieme agli altri sensi, non sia complice di un modo errato di stabilire relazioni.</a:t>
            </a:r>
          </a:p>
          <a:p>
            <a:endParaRPr lang="it-IT" dirty="0" smtClean="0"/>
          </a:p>
          <a:p>
            <a:r>
              <a:rPr lang="it-IT" dirty="0" smtClean="0"/>
              <a:t>È il caso dello sguardo:</a:t>
            </a:r>
          </a:p>
          <a:p>
            <a:pPr>
              <a:buFontTx/>
              <a:buChar char="-"/>
            </a:pPr>
            <a:r>
              <a:rPr lang="it-IT" i="1" dirty="0" smtClean="0"/>
              <a:t> </a:t>
            </a:r>
            <a:r>
              <a:rPr lang="it-IT" i="1" dirty="0" smtClean="0">
                <a:solidFill>
                  <a:srgbClr val="FFFF00"/>
                </a:solidFill>
              </a:rPr>
              <a:t>erotico</a:t>
            </a:r>
            <a:r>
              <a:rPr lang="it-IT" i="1" dirty="0" smtClean="0"/>
              <a:t>:</a:t>
            </a:r>
            <a:r>
              <a:rPr lang="it-IT" dirty="0" smtClean="0"/>
              <a:t> che vede solo i “pezzi interessanti” dell’altro</a:t>
            </a:r>
          </a:p>
          <a:p>
            <a:pPr>
              <a:buFontTx/>
              <a:buChar char="-"/>
            </a:pPr>
            <a:r>
              <a:rPr lang="it-IT" dirty="0" smtClean="0"/>
              <a:t> </a:t>
            </a:r>
            <a:r>
              <a:rPr lang="it-IT" dirty="0" smtClean="0">
                <a:solidFill>
                  <a:srgbClr val="FFFF00"/>
                </a:solidFill>
              </a:rPr>
              <a:t>superficiale</a:t>
            </a:r>
            <a:r>
              <a:rPr lang="it-IT" dirty="0" smtClean="0"/>
              <a:t>: che vede unicamente l’apparenza  e  in base a essa  giudica e condanna, rifiuta o lega a sé</a:t>
            </a:r>
          </a:p>
          <a:p>
            <a:pPr>
              <a:buFontTx/>
              <a:buChar char="-"/>
            </a:pPr>
            <a:r>
              <a:rPr lang="it-IT" dirty="0" smtClean="0"/>
              <a:t> </a:t>
            </a:r>
            <a:r>
              <a:rPr lang="it-IT" dirty="0" smtClean="0">
                <a:solidFill>
                  <a:srgbClr val="FFFF00"/>
                </a:solidFill>
              </a:rPr>
              <a:t>consumistico</a:t>
            </a:r>
            <a:r>
              <a:rPr lang="it-IT" dirty="0" smtClean="0"/>
              <a:t> che afferra e ruba dell’altro solo ciò che gli serve</a:t>
            </a:r>
          </a:p>
          <a:p>
            <a:pPr>
              <a:buFontTx/>
              <a:buChar char="-"/>
            </a:pPr>
            <a:r>
              <a:rPr lang="it-IT" dirty="0" smtClean="0"/>
              <a:t> </a:t>
            </a:r>
            <a:r>
              <a:rPr lang="it-IT" dirty="0" smtClean="0">
                <a:solidFill>
                  <a:srgbClr val="FFFF00"/>
                </a:solidFill>
              </a:rPr>
              <a:t>narcisista</a:t>
            </a:r>
            <a:r>
              <a:rPr lang="it-IT" dirty="0" smtClean="0"/>
              <a:t>: di chi vede solo e sempre se stesso, non sa amare nessuno </a:t>
            </a:r>
          </a:p>
          <a:p>
            <a:pPr>
              <a:buFontTx/>
              <a:buChar char="-"/>
            </a:pPr>
            <a:endParaRPr lang="it-IT" dirty="0" smtClean="0"/>
          </a:p>
          <a:p>
            <a:r>
              <a:rPr lang="it-IT" dirty="0" smtClean="0"/>
              <a:t>L’ipertrofia dell’occhio corrisponde  all’atrofia  di gusto, tatto,olfatto,e la mortificazione dell’udito</a:t>
            </a:r>
          </a:p>
          <a:p>
            <a:endParaRPr lang="it-IT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ot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32656"/>
            <a:ext cx="6880762" cy="1656184"/>
          </a:xfrm>
          <a:prstGeom prst="rect">
            <a:avLst/>
          </a:prstGeom>
          <a:noFill/>
        </p:spPr>
      </p:pic>
      <p:sp>
        <p:nvSpPr>
          <p:cNvPr id="5" name="CasellaDiTesto 4"/>
          <p:cNvSpPr txBox="1"/>
          <p:nvPr/>
        </p:nvSpPr>
        <p:spPr>
          <a:xfrm>
            <a:off x="827584" y="2708920"/>
            <a:ext cx="770485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La donna rimane finalmente al centro dell’attenzione di uno sguardo che la raggiunge nella sua profondità più nascosta, e la riconosce nella sua amabilità oggettiva, nella sua bellezza, quella che il Creatore ha deposto in lei al momento della creazione, quella che anche lei aveva ad un certo punto smarrito.</a:t>
            </a:r>
          </a:p>
          <a:p>
            <a:r>
              <a:rPr lang="it-IT" dirty="0" smtClean="0"/>
              <a:t>Quella donna, abituata com’era a sguardi abusanti e umilianti, non si era mai sentita guardare così, o non si era mai sentita così bella.</a:t>
            </a:r>
          </a:p>
          <a:p>
            <a:endParaRPr lang="it-IT" dirty="0" smtClean="0"/>
          </a:p>
          <a:p>
            <a:r>
              <a:rPr lang="it-IT" dirty="0" smtClean="0"/>
              <a:t>Gesù si alza come dinanzi alla persona attesa, mentre dinanzi agli accusatori rimaneva seduto.</a:t>
            </a:r>
          </a:p>
          <a:p>
            <a:r>
              <a:rPr lang="it-IT" dirty="0" smtClean="0"/>
              <a:t>Cosa hai visto Signore in quegli occhi? La paura di morire, la vergogna,il baratro neo della morte, un brivido di speranza …</a:t>
            </a:r>
          </a:p>
          <a:p>
            <a:r>
              <a:rPr lang="it-IT" dirty="0" smtClean="0"/>
              <a:t>Gesù si alza, si avvicina  ed è così che nella peccatrice  comincia a rinascere la donna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3923928" y="1779687"/>
            <a:ext cx="48245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Gesù si china mettendosi a scrivere.</a:t>
            </a:r>
          </a:p>
          <a:p>
            <a:endParaRPr lang="it-IT" dirty="0" smtClean="0"/>
          </a:p>
          <a:p>
            <a:r>
              <a:rPr lang="it-IT" dirty="0" smtClean="0"/>
              <a:t>Non vuole nemmeno incrociare lo sguardo di chi non sa guardare l’altro nella sua dignità e bellezza; né intende aver nulla in comune con persone che hanno smarrito la trasparenza degli occhi, che non sanno guardare oltre la realtà, che hanno perso sensi e sensibilità relazionale. </a:t>
            </a:r>
          </a:p>
          <a:p>
            <a:endParaRPr lang="it-IT" dirty="0" smtClean="0"/>
          </a:p>
          <a:p>
            <a:r>
              <a:rPr lang="it-IT" dirty="0" smtClean="0"/>
              <a:t>Gesù evita anche di guardarci in faccia, quando ci lasciamo prendere dai nostri furori di accusare e farci giustizia, evita perfino di scorciare il nostro sguardo quando questo ha come obiettivo la morte</a:t>
            </a:r>
          </a:p>
          <a:p>
            <a:endParaRPr lang="it-IT" dirty="0"/>
          </a:p>
        </p:txBody>
      </p:sp>
      <p:sp>
        <p:nvSpPr>
          <p:cNvPr id="4" name="Titolo 4"/>
          <p:cNvSpPr>
            <a:spLocks noGrp="1"/>
          </p:cNvSpPr>
          <p:nvPr>
            <p:ph type="title"/>
          </p:nvPr>
        </p:nvSpPr>
        <p:spPr>
          <a:xfrm>
            <a:off x="611560" y="620688"/>
            <a:ext cx="7848872" cy="1162050"/>
          </a:xfrm>
        </p:spPr>
        <p:txBody>
          <a:bodyPr>
            <a:normAutofit/>
          </a:bodyPr>
          <a:lstStyle/>
          <a:p>
            <a:r>
              <a:rPr lang="it-IT" sz="2400" i="1" dirty="0" smtClean="0"/>
              <a:t>Cristo, scrivendo sulla pietra, mette a nudo il cuore di pietra degli accusatori.</a:t>
            </a:r>
            <a:endParaRPr lang="it-IT" sz="2400" dirty="0"/>
          </a:p>
        </p:txBody>
      </p:sp>
      <p:pic>
        <p:nvPicPr>
          <p:cNvPr id="8" name="Picture 2" descr="fot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48880"/>
            <a:ext cx="3472385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67544" y="476672"/>
            <a:ext cx="74168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Occorrono occhi che si sono allenati, giorno dopo giorno, a questo sguardo davvero totale, occhi interiori che hanno imparato a decifrare, a vedere dentro e pure oltre ciò che si vede.</a:t>
            </a:r>
          </a:p>
          <a:p>
            <a:endParaRPr lang="it-IT" dirty="0" smtClean="0"/>
          </a:p>
          <a:p>
            <a:r>
              <a:rPr lang="it-IT" dirty="0" smtClean="0"/>
              <a:t>Vedere è sempre VEDERE OLTRE:</a:t>
            </a:r>
          </a:p>
          <a:p>
            <a:r>
              <a:rPr lang="it-IT" dirty="0" smtClean="0"/>
              <a:t>Oltre quello che si vede a prima vista, oltre il facile giudizio. È imparare a vedere meglio, più in profondità, oltre le tante deformazioni.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Chi educa il proprio sguardo non fugge </a:t>
            </a:r>
          </a:p>
          <a:p>
            <a:r>
              <a:rPr lang="it-IT" dirty="0" smtClean="0"/>
              <a:t>dalla realtà ma coglie </a:t>
            </a:r>
          </a:p>
          <a:p>
            <a:r>
              <a:rPr lang="it-IT" dirty="0" smtClean="0"/>
              <a:t>e accogli tutto ciò che lo circonda.</a:t>
            </a:r>
          </a:p>
          <a:p>
            <a:r>
              <a:rPr lang="it-IT" dirty="0" smtClean="0"/>
              <a:t>L’ordinario diventa così scrigno </a:t>
            </a:r>
          </a:p>
          <a:p>
            <a:r>
              <a:rPr lang="it-IT" dirty="0" smtClean="0"/>
              <a:t>dello straordinario, </a:t>
            </a:r>
          </a:p>
          <a:p>
            <a:r>
              <a:rPr lang="it-IT" dirty="0" smtClean="0"/>
              <a:t>il piccolo epifania del grande.</a:t>
            </a:r>
            <a:endParaRPr lang="it-IT" dirty="0"/>
          </a:p>
        </p:txBody>
      </p:sp>
      <p:pic>
        <p:nvPicPr>
          <p:cNvPr id="68610" name="Picture 2" descr="http://t3.gstatic.com/images?q=tbn:ANd9GcSuZOoObdpzdHeiGRrgQdCwwLbaFGWwGy80sg0M0BQBPPyn6EZ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73925">
            <a:off x="5148064" y="2924944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Come condurre questo apprendimento?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>
                <a:solidFill>
                  <a:srgbClr val="FFFF00"/>
                </a:solidFill>
              </a:rPr>
              <a:t>Recuperando la capacità della meraviglia </a:t>
            </a:r>
            <a:r>
              <a:rPr lang="it-IT" dirty="0" smtClean="0"/>
              <a:t>(apprezzando il valore degli aspetti feriali dell’esistere, uscendo dalla logica mercantile e utilitaristica del guardare la realtà con la domanda: “a cosa mi serve questo?”)</a:t>
            </a:r>
          </a:p>
          <a:p>
            <a:r>
              <a:rPr lang="it-IT" dirty="0" smtClean="0">
                <a:solidFill>
                  <a:srgbClr val="FFFF00"/>
                </a:solidFill>
              </a:rPr>
              <a:t>Lasciandoci guardare da Dio</a:t>
            </a:r>
          </a:p>
          <a:p>
            <a:r>
              <a:rPr lang="it-IT" dirty="0" smtClean="0">
                <a:solidFill>
                  <a:srgbClr val="FFFF00"/>
                </a:solidFill>
              </a:rPr>
              <a:t>Educando lo sguardo a non posarsi ovunque</a:t>
            </a:r>
            <a:r>
              <a:rPr lang="it-IT" dirty="0" smtClean="0"/>
              <a:t>, su “ogni vetrina” (“Distogli i miei occhi dalle cose vane”, Salmo 119,37)</a:t>
            </a:r>
          </a:p>
          <a:p>
            <a:r>
              <a:rPr lang="it-IT" dirty="0" smtClean="0">
                <a:solidFill>
                  <a:srgbClr val="FFFF00"/>
                </a:solidFill>
              </a:rPr>
              <a:t>Spingendo lo sguardo oltre</a:t>
            </a:r>
            <a:r>
              <a:rPr lang="it-IT" dirty="0" smtClean="0"/>
              <a:t> …</a:t>
            </a:r>
            <a:endParaRPr lang="it-IT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Sandra\Desktop\LAVORI DI RACCOLTA\ICONE +\Particolari mosaici\06[3]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8250" y="3645024"/>
            <a:ext cx="4095750" cy="2743200"/>
          </a:xfrm>
          <a:prstGeom prst="rect">
            <a:avLst/>
          </a:prstGeom>
          <a:noFill/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9552" y="260648"/>
            <a:ext cx="5111750" cy="5853113"/>
          </a:xfrm>
        </p:spPr>
        <p:txBody>
          <a:bodyPr/>
          <a:lstStyle/>
          <a:p>
            <a:r>
              <a:rPr lang="it-IT" dirty="0" smtClean="0"/>
              <a:t>Il tatto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7544" y="1340768"/>
            <a:ext cx="3008313" cy="5865515"/>
          </a:xfrm>
        </p:spPr>
        <p:txBody>
          <a:bodyPr>
            <a:normAutofit/>
          </a:bodyPr>
          <a:lstStyle/>
          <a:p>
            <a:r>
              <a:rPr lang="it-IT" dirty="0" smtClean="0"/>
              <a:t>Chi è senza peccato scagli per primo la pietra. Se ne andarono tutti, cominciando dai più vecchi.</a:t>
            </a:r>
          </a:p>
          <a:p>
            <a:endParaRPr lang="it-IT" dirty="0" smtClean="0"/>
          </a:p>
          <a:p>
            <a:r>
              <a:rPr lang="it-IT" dirty="0" smtClean="0"/>
              <a:t>Gesù fa qui un servizio anche a questi personaggi, li invita a guardarsi dentro, a essere veri, a domandarsi se mai hanno scoperto la fonte della loro  e altrui dignità, </a:t>
            </a:r>
            <a:r>
              <a:rPr lang="it-IT" dirty="0" err="1" smtClean="0"/>
              <a:t>conditio</a:t>
            </a:r>
            <a:r>
              <a:rPr lang="it-IT" dirty="0" smtClean="0"/>
              <a:t> </a:t>
            </a:r>
            <a:r>
              <a:rPr lang="it-IT" dirty="0" err="1" smtClean="0"/>
              <a:t>sine</a:t>
            </a:r>
            <a:r>
              <a:rPr lang="it-IT" dirty="0" smtClean="0"/>
              <a:t> qua non per procedere alla scoperta del proprio male …</a:t>
            </a:r>
          </a:p>
          <a:p>
            <a:endParaRPr lang="it-IT" dirty="0" smtClean="0"/>
          </a:p>
          <a:p>
            <a:r>
              <a:rPr lang="it-IT" dirty="0" smtClean="0"/>
              <a:t>E le pietre cominciano a pesare terribilmente sulle mani.</a:t>
            </a:r>
          </a:p>
          <a:p>
            <a:endParaRPr lang="it-IT" dirty="0" smtClean="0"/>
          </a:p>
          <a:p>
            <a:r>
              <a:rPr lang="it-IT" dirty="0" smtClean="0"/>
              <a:t>Educa le loro mani a non impugnare ciò che ferisce, toglie vita, dignità!</a:t>
            </a:r>
          </a:p>
          <a:p>
            <a:endParaRPr lang="it-IT" dirty="0"/>
          </a:p>
        </p:txBody>
      </p:sp>
      <p:pic>
        <p:nvPicPr>
          <p:cNvPr id="5122" name="Picture 2" descr="f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548680"/>
            <a:ext cx="5080562" cy="3828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323528" y="692696"/>
            <a:ext cx="748883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Non ogni tocco è un vero contatto</a:t>
            </a:r>
          </a:p>
          <a:p>
            <a:endParaRPr lang="it-IT" dirty="0" smtClean="0"/>
          </a:p>
          <a:p>
            <a:r>
              <a:rPr lang="it-IT" dirty="0" smtClean="0"/>
              <a:t>“</a:t>
            </a:r>
            <a:r>
              <a:rPr lang="it-IT" dirty="0" err="1" smtClean="0"/>
              <a:t>Toccacciamo</a:t>
            </a:r>
            <a:r>
              <a:rPr lang="it-IT" dirty="0" smtClean="0"/>
              <a:t> tutto </a:t>
            </a:r>
          </a:p>
          <a:p>
            <a:r>
              <a:rPr lang="it-IT" dirty="0" smtClean="0"/>
              <a:t>e non riusciamo più ad essere </a:t>
            </a:r>
          </a:p>
          <a:p>
            <a:r>
              <a:rPr lang="it-IT" dirty="0" smtClean="0"/>
              <a:t>toccati da niente”!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Gesù ci rivela un </a:t>
            </a:r>
            <a:r>
              <a:rPr lang="it-IT" dirty="0" smtClean="0">
                <a:solidFill>
                  <a:srgbClr val="FFFF00"/>
                </a:solidFill>
              </a:rPr>
              <a:t>“evangelo del tatto, un evangelo delle mani”:</a:t>
            </a:r>
          </a:p>
          <a:p>
            <a:r>
              <a:rPr lang="it-IT" dirty="0" smtClean="0"/>
              <a:t>Mani che soccorrono, che offrono un po’ d’acqua, che curano, che danno una pacca sulle spalle, che stringono altre mani in amicizia, mani che accarezzano un viso …</a:t>
            </a:r>
          </a:p>
          <a:p>
            <a:endParaRPr lang="it-IT" dirty="0" smtClean="0"/>
          </a:p>
          <a:p>
            <a:r>
              <a:rPr lang="it-IT" dirty="0" smtClean="0"/>
              <a:t>Occorre avere l’umiltà di imparare a toccare l’altro con delicatezza, sobrietà, rispetto per i sentimenti altrui. </a:t>
            </a:r>
          </a:p>
          <a:p>
            <a:r>
              <a:rPr lang="it-IT" dirty="0" smtClean="0"/>
              <a:t>Imparare l’arte del passare accanto sfiorando, con il suo relativo linguaggio della “delicatezza”.</a:t>
            </a:r>
            <a:endParaRPr lang="it-IT" dirty="0"/>
          </a:p>
        </p:txBody>
      </p:sp>
      <p:pic>
        <p:nvPicPr>
          <p:cNvPr id="66562" name="Picture 2" descr="http://t3.gstatic.com/images?q=tbn:ANd9GcSjDGK0vYaCGmrTv_ILiYz2VV3_A2iZlI-Gq5B6QYNJ1cy-n8u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73610">
            <a:off x="4744019" y="236606"/>
            <a:ext cx="3635896" cy="2756010"/>
          </a:xfrm>
          <a:prstGeom prst="rect">
            <a:avLst/>
          </a:prstGeom>
          <a:noFill/>
        </p:spPr>
      </p:pic>
      <p:pic>
        <p:nvPicPr>
          <p:cNvPr id="66564" name="Picture 4" descr="http://t1.gstatic.com/images?q=tbn:ANd9GcQ4MK9KjW17lpjDUZxy9SeST3sI8z6h3Cz4Qc8udXzvJKjGprxm3A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8883" y="1556792"/>
            <a:ext cx="2563882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 descr="C:\Users\Sandra\Desktop\LAVORI DI RACCOLTA\ICONE +\Particolari mosaici\09[2]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8250" y="3501008"/>
            <a:ext cx="4095750" cy="3076575"/>
          </a:xfrm>
          <a:prstGeom prst="rect">
            <a:avLst/>
          </a:prstGeom>
          <a:noFill/>
        </p:spPr>
      </p:pic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260648"/>
            <a:ext cx="5111750" cy="5853113"/>
          </a:xfrm>
        </p:spPr>
        <p:txBody>
          <a:bodyPr/>
          <a:lstStyle/>
          <a:p>
            <a:r>
              <a:rPr lang="it-IT" dirty="0" smtClean="0"/>
              <a:t>L’udito</a:t>
            </a:r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67544" y="1340768"/>
            <a:ext cx="3008313" cy="5865515"/>
          </a:xfrm>
        </p:spPr>
        <p:txBody>
          <a:bodyPr>
            <a:normAutofit/>
          </a:bodyPr>
          <a:lstStyle/>
          <a:p>
            <a:r>
              <a:rPr lang="it-IT" dirty="0" smtClean="0"/>
              <a:t>Gesù rimane solo con la donna, là in mezzo.</a:t>
            </a:r>
          </a:p>
          <a:p>
            <a:r>
              <a:rPr lang="it-IT" dirty="0" smtClean="0"/>
              <a:t>È calato il silenzio. </a:t>
            </a:r>
          </a:p>
          <a:p>
            <a:r>
              <a:rPr lang="it-IT" dirty="0" smtClean="0"/>
              <a:t>Loro due soli, e Gesù si alza.</a:t>
            </a:r>
          </a:p>
          <a:p>
            <a:endParaRPr lang="it-IT" dirty="0" smtClean="0"/>
          </a:p>
          <a:p>
            <a:r>
              <a:rPr lang="it-IT" dirty="0" smtClean="0"/>
              <a:t>Un gesto bellissimo: Gesù si alza, si avvicina, le parla. </a:t>
            </a:r>
          </a:p>
          <a:p>
            <a:r>
              <a:rPr lang="it-IT" dirty="0" smtClean="0"/>
              <a:t>Nessuno le aveva parlato. </a:t>
            </a:r>
          </a:p>
          <a:p>
            <a:endParaRPr lang="it-IT" dirty="0" smtClean="0"/>
          </a:p>
          <a:p>
            <a:r>
              <a:rPr lang="it-IT" dirty="0" smtClean="0"/>
              <a:t>Lui la chiama donna, con il nome che ha usato per sua madre a </a:t>
            </a:r>
            <a:r>
              <a:rPr lang="it-IT" dirty="0" err="1" smtClean="0"/>
              <a:t>Cana</a:t>
            </a:r>
            <a:r>
              <a:rPr lang="it-IT" dirty="0" smtClean="0"/>
              <a:t>, che userà sul calvario. </a:t>
            </a:r>
          </a:p>
          <a:p>
            <a:r>
              <a:rPr lang="it-IT" dirty="0" smtClean="0"/>
              <a:t>Non è più la peccatrice, è donna di nuovo.</a:t>
            </a:r>
            <a:endParaRPr lang="it-IT" dirty="0"/>
          </a:p>
        </p:txBody>
      </p:sp>
      <p:pic>
        <p:nvPicPr>
          <p:cNvPr id="5122" name="Picture 2" descr="f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620688"/>
            <a:ext cx="4969439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2267744" y="5229200"/>
            <a:ext cx="7704856" cy="1362075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it-IT" sz="440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 vita</a:t>
            </a:r>
            <a:r>
              <a:rPr lang="it-IT" sz="44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it-IT" sz="4400" b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it-IT" sz="4400" b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it-IT" sz="44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luogo in cui il Signore </a:t>
            </a:r>
            <a:br>
              <a:rPr lang="it-IT" sz="44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it-IT" sz="44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educa i nostri sensi</a:t>
            </a:r>
            <a:br>
              <a:rPr lang="it-IT" sz="44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it-IT" sz="44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(ascesi  e disciplina)</a:t>
            </a:r>
            <a:br>
              <a:rPr lang="it-IT" sz="44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it-IT" sz="40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it-IT" sz="4000" b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it-IT" dirty="0"/>
          </a:p>
        </p:txBody>
      </p:sp>
      <p:pic>
        <p:nvPicPr>
          <p:cNvPr id="10" name="Picture 16" descr="http://www.comune.monteprandone.ap.it/uploaded/genitori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586063"/>
              </a:clrFrom>
              <a:clrTo>
                <a:srgbClr val="58606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988840"/>
            <a:ext cx="2675711" cy="2060848"/>
          </a:xfrm>
          <a:prstGeom prst="rect">
            <a:avLst/>
          </a:prstGeom>
          <a:noFill/>
        </p:spPr>
      </p:pic>
      <p:sp>
        <p:nvSpPr>
          <p:cNvPr id="59394" name="AutoShape 2" descr="data:image/jpeg;base64,/9j/4AAQSkZJRgABAQAAAQABAAD/2wCEAAkGBhQQEBAUDxQUFRAWFBUVFBQUFxQVFBQUFhQWFBUUFRUXHCYeFxojGhcWIC8gJScpLCwsFR4xNTAqNSYrLCkBCQoKDgwOFw8PFCkcHBwpKSkpKSkpKSkpKSkpKSkpKSkpKSksKSkpKSkpKSkpKSkpLCwsLCksKSksKSwpKSkpKf/AABEIANgA6gMBIgACEQEDEQH/xAAcAAACAgMBAQAAAAAAAAAAAAAAAQIHBAUGAwj/xABCEAABAwEFBAgDBQUHBQAAAAABAAIRAwQFEiExBkFRYQcTIjJxgZGhscHRFEJicpIjUoLh8BVTY3OissIkJTRD8f/EABgBAQEBAQEAAAAAAAAAAAAAAAABAgME/8QAIBEBAQACAgIDAQEAAAAAAAAAAAECESExA0ESUXEiMv/aAAwDAQACEQMRAD8AsNxUcXI/zOgjiVJ6g12YO8OBIyOWE5zAM5/e/ePNeXT0jFnlEASfDEG5GY3n0KRkd6NActACBrmeKbWkacIAJGXaDtw0y902ugiRu46gNiANeH9BNRUMebpEAQNM5y+ZCTqg/rwn6eq9aYiZ1Px7OfsV5il8/cj6Jpd0g5HWD5/16oa3IA89DoYA4efluQARMfz4T7BNQ20O3JBu+1AmJa0Tw7bPkqPcwSYzG4hXbt3TIu216QKY0/ONBu/mdYVJaBdcOmMkPBLDOS9cOXwXpTo6b9y2zp5ObhHivCseys68ssuGXBayo7LNIV1vRxsh9trdZVH/AE9IjEP7x+op+G88oG9XcxaDYS6xZ7vszY7TmCo781Ttn2IHkuhAXnzu664zUEJKSFjTSKRCaECCE0FBiXmYpVPynLyVAVW5jz+Kv2+DFGp+U/BUBVMnnC6+P2zkkPdeZPFegK8CM8l1c3q0AZa89y7LZiqHWdzQe03X5fBclZLPkSNwkc84+K2F1Wk0i4zAOR3gzmsZ8xvDirD2WpBpG85H6z9VYDW5BV7sc4v7WgPxVgAc1wdMnkUQmUltzCAmAhFKEoTQVKRFEJoRWh25H/brZ/lH4tVDhs6aq9tvXRdts/y49XtCoygMwuvj6Yye9mpEkNaJJ0WwslhPWsaQYAJPxPuva4LLLi8/dyEzB4lbWy0Tjqu0gYR5/JTLJvHFy94Nz9TO/Mk5rFu27vtFooUR/wCyoxnk5wBPpK2V80Ijy9t6y+jaydZedDfgD6nowge7gty8OdnK8qdMAADQZDw3eykE4QvO6BCEQqIkIKZUSopSnKRQoMG/P/Hrfkd8FQNQZwvoC9xNCqOLSPb6SqCtAl7o4n4rr4/bOfSO5QaMifEeOmiHuyXtZ6rSGtdx3e0Lr05t1YbBhsrqm/XdPD6+q1TwXns+ee5d6bOP7OJM90xPAj4rmLou3EQDmdR7LlMu663HqLA2Is5FNs6QPhmuxxrV3DZQym1bNcmq9SEoUiiFtzRThOEQppUYSUyFGECSUoSKK5DpTteC7nt31H02D9WM+zFTFMZ5Ky+ma29my0RqS+qfAAMb8Xei43ZS6xWrDF3WDEfgB6/BdceMWNbrpLFYsFJreDc4GpOZW3sd1htAn7zjOfAcFk2ew4zhbv8Ab0W8fYsLQ0ZACAuG3fpVG1FHCVv+hi75q2qsR3Wspg83HG72a31WBttZ4MrruiKzYbvc7e+vUPk0MYPgV1l/hyyn9O1IQmUlzUIThIhAiolSSIVEUQmQkVlWBfTooVTwa74FUC45nxV8bT1cNkrngx3wVDYc118bGRVM/wCvdZBspFVrSIBiPP5SsOqVsbnJq1qLHTDTA5An6rrWJ2sO+QWXe1k5loGW4+HBY+y9iEsH4Z08lnbQZ0mMjLIBbPZq74idwE/T39l5dvS6OizC0BTTQjmyCgBYl0WsVaFN7XYgRkd5HE81mQtslCcJoKCKiQppQoqMIUljXjbW0KNSq/u02Oef4RMeenmgpXpEvHr7xrDdTikP4e9/qLl4WG0/ZaXZINSqcjMjADE5c5yWDd9N9ptUk9pzy97uEnE4ro7fcgNdnViGtwiADoOS6Wzoxl7d9svSDKTTOJ5Ak8OK3NWmIk8Pjkq82Svh9nqPp1hLJyKsZlpY5kg5ELi3VZbd0Yk+667o1pYbss/M1XetV/0C0G3VLsZDRdXsRSw3dYx/hA/qJd81r0mXbdpIQohqKkkgSRTSQKElIhKEVzm3lfBYLQeLcP6nBvzVHl2at3pWteCxtZve8DyHa+QVQgrt4+nPN51Hrf7D0MVqZyBK51y6zo8pn7Q5wGjY555LWfTOH+lh2iyh5b4yuiu+zdWwDjmsax2UEgngPqtkF5XotCEIhVhVvR5eb6ZbRZXBBqT1T5aRA+6/SHCcuLIntCbcYZE8VT+3eybrDXNeiSyzvfIc0Yuqdrgc3hIkchGoXbbE39VrMAqltQCQ57JOF+RAcDmJG/PjlK6X7T06uEQpQiFGUEKUJEIqK4TpZvvqrMyzt71Yy7lTYQfd0fpK7smBJyG8nQDiqat1f+07daKrpNFow05mAwd0+ebvFys+17eGxVgGHrN5eWjwAHzKsGlcweQd8ZcjxB3LmtmbH1dmpgd8PflynJd7dFM4MTspGixea6dRoLXcrWvbLoz3g5zzW9s114AN+me5ZdrsTajO15EahRsohoxyTp4xyTSb4cztddpcHEfu6eC3mzNPDYrIP8Cn7sBXnfVIPZwKybjH/TUBwYG/p7PySF6ZiIUoSRAhNCIiQiFKEoQRISUlCoMkFVdLd44q9GkNGMLj4vMfBvuq/ccvgtttTeP2m12ioDLS8hn5G9lvsPdaepzXpxmo5ZXlBozld/0dWUgkx3jllwXCNp5e5H0Vt9HNhAotO+CfMrHkvDXjnO3bWdkBeqGtgJri6EkpIhSoL5uttpoVaL9HtIn906tcOYMHyVL2Nlpu629WCG1MQDmud1bH5jC5rtII7p015hXsQuY292X+2WfFTbitFKXMA1e371Oeeo5jmukrErb3ReDqrD1rOreMyDEFsTiBBIjz3LBsu2FGrVLGAkA97IB3MDgqiq39ahTDKdd7WAuiXZ5sw4XE7sJIgxqfJ3beJDWVGkg/PePVLG5JtfAzEhIhclsrtmysAx5h+ma6W027Axzi1xwtLoaMRdAmGxqSptNOS6StoxQofZ6Z/bVhBzjDS0cSd2Lu+GJaG4Lp6mhGJpLszlnnwnT+S8rJYXWu1Or22m5tRzsTWHQMAwtbhO4R4nVdKbHL+yPAfyUt9N4zQsNgaHPLRAxBw1yyAPkusoMyjksKw2GJnQtXvUrFhjdxUiW7ZTApdWFgOt+ZjfwXrZ7bP8tB9VdpqpWuyYmkLwu2nhaWnc4+hz+ZWf1i83UwDI35H6qJsoRClCIRdogJwnCaIjCRCkUkVCFottb4+y2Ku8GHlpYz87+yI8JJ8lvyqd6VL+620CgzuUu9zqEf8QY8SVrGbqW6jiGBNjJOYgf1mk0rpLp2eNSnMZEAk/Nd7dOcm2kNIseHaCcsp1IG9XdsrZQ2gCBk6DpGg3KorysBFVjBJEgD1z91d10WbBRpt4NC453enWTW2akpJQsBQhNCDPIXDdJ9Wrhs7Glwouxl2EkYnjDhaSOUmPHgu6Kqra3pAq1HV7OylTFIPcyXAuecDiJzMNMjcJHFaYxclZ7P3mP/AISTEgkSCd8KNntDaGKnUya45EiMLiM55Hj8E3WmtV7IDN+eGSPkvd9ma+mciXZB7Rnn+9Bz4rX66fjGh9J4fTOUzlEKy9ntu6LqTRUcQ8DMHiOCquhaepd1RM0yYAdIcwndzCjbaJByJA5ZJrabXbXvCg8CSMLpBnKQch7qV3WQjvkE4iGmcyBEOJ47jxiVSl13z1ZaC0EB0zqeWphWhcV/MqtaZzHHd5eqxljpZdzh2zGgBam9LThBheta8QGTK5a89oKYxYnZwch8hvUtMYx6m04aRjc1uLEQDM5QBkNVlXVtY17i0OnBk46ATuVe7RXzTdUa6n2g1hAG+TpkNNVzlG2vZJaSCVuePcMs5F8f26BhGRkvz36GJBWfY76pvBBdBGsnlr7qhDf9ZzgQTPAeisDZLZe21iH2lpo0yQSX5PIjRrNR4mPNTLG4p8sas2kZaDyUoRTphrQBoAAPAKSyyjCITQiolRUyolBotsNofsVmdUABqE4aYOmIiZPIAE+29ULaaxqPc5xkkkuJ1JJkn1K77pevPFXo0QZDGFxH4qh+jR+pV+1mviu2E4Zyptbmrd2PsbatkiIdhyOceHFVI2kco4+qsHZfaBtMATDmgA8ydFPI1glXuUC10g8GC4azrOeas8MgLRWezCs6k8YZDp585C6Ks3Rco3k8kAJoRkklIhRQbArg+kHZVz4tFlpsL8+u1lwgQ+JAkQZOui7xwRC05y6fPlqoObnUqik3WGHDPpm5etjILQ9hxnOSZGLcZGqsu29E9jqVS9uOmCZLGxh/hkdkcs1i3x0ZMYxxsMzqabnTJG9jjoeRyPFW9Oks2re2WZr8RIMGBpMcDz3j0Wt+3YDgqnLQOII9Z+K3lqsNSk4io1zHZgh4LZGkGdVqbXScYDmSNInKM9CcvdaiVjVbPi7nsug2Zf1QmplvkzkFPZTZUVH4sVNkgYGOfk5x0003jQ6bpE2BdnR+w52qoah/u6cspjx+872Uyu+CTXLhb32pq2l4p0A6NGsYC97uZDfgvWh0cXhWH7QNpiJGJ4BncC0Zz4q3rDd1Og3DRY1jeDQBPidT5rIKm9Fu1Os6HrWYmrRb/E8+wCz7J0LvkdbamxOYZTLj5FxCtJCfOs6c5cHR9ZLG4Paw1Kw0qVTiLfyN7rfECea6RCFnakE4RCFAkJwiEESvKtUDWuLsmgEk8ABJPovUrlOkm9eosFQAw+r+yHg6S/8A0gj+JWCoL/vQ2q01qzvvuJA4MGTB5NAWvaUEoptkiF6OmVh3VcbKlhpVYDXDESCMiQCJEeq4GnW6t5Iccj4yrVpXZWbdjWUAS8tJw8iMo8lU9ek5ri14IeDBBBBB4QueHtvP0tfYC+W1WgFxLpzEFo4+asF7gRHmq26MdnHtb1tUENPdB3/iVjin2p5LneKt5QhEIhCgSUKSSDPcEJuRC25EhNEKCL2AiHAEcCJHuse2XdTrU3U6rGOpnVpAjx5HnqslEIKmvzozrUKzX2THVoYsWFhayuyDMAx2uThJkCQV53DtxSs7yKwrktMYnETGYIe2YBB3D0EK3CFze0uwtntuJxHV1zEVWayNMbdHeOvNVuZMq6dpKVpIFNwMgOaRMOB4TvyOXJbaFSlqvm33TVwVmnBiycRiY9oJEtIGeW7UQNIC7e49sgQ0vqMqNdJJE9jXDO/lmOGcxMs0ut9OyQvGx25lZodScHNO8GQvchGUU4TCFAITQgSRCaEESFUPS3e/WWmnQacqTZd+d8GPJoHqrUvW8G2ejVq1DDGNLjzjQDmTA8187W+1utFapVqHtvcXHkSZhbwnOyvMsyW5sVzdfTFSz5vaA2qze12YFQfgdAz3GZ3LUMOS3ez1iqVKb3Wd5p2ii9r2uGXYd2XtPKQ0x4reXRj2tDZ29i5lAOyBY1k/jj24ea2N63RSrljnsb1gI7QAxeBOq4Gz7RVqTA212bvnCKtAhpxg5Owd0mRuhWRdtoFZrHidMwRBnmNxGnkuHTpftlWez4WgDcNNy98EarzFQZ5//VgWq+w3E0kS2MQ3gHQjiMleGO2c85qCjScS0F2vBTUahEpJohBsSFGFIpLbiUJpykikkVJIhQJKE0IPC12NlVjqdVofTcIc1wkEcwqyv7ok6txq2Imo0Sfs73ODhnMU3jvcg71KtRKFdrtTlw7cts1U0xZMNbR5EsO7suaRLT6jTxNn3ReRr08Tm4TllIORAIMtJGnxXjtLspRtzIqgNqDuVWgY2EZjM6iY7PwVU3hdttugk1y99nyY19Mt6t40wuJGOmYiAY7oiYTW+mt77XUmFw2zfSJQqMDQXktABFQg1J0ygdsZa6yu3oVg9rXN0cAR4FQsSQhCIEFCwb5vVlloVa1XuMaTwJOgaOZMDzUiuI6Yr6wUKVnae1UdjcPwM0nxd/sKqcFZl9XtUtld9asZc46bmtHda0cAP6zWM2jMcdy74zUZvL0s7CSAN+k5Ls+jxwa+0N7OKGxvb3iMLuR7pO7ECuNo0iRUfOTAPHNwAIVibD2QGx1KxA6x1R4mBmC1pI9RKxn03g6OzVWYHUqrQWhxLSYkZ9mee7xHgt3dBABjj4blobnsorh2PJ253HhPHwWXZqTmCNXThgaHUCPFcXSx6X3b3Cq2nQDnvqseeyWnA5gGbgRk0l0ar0uu4S1wq2gh9fC0ZTgbA1E953Mjw4rbUqUfmMYjxjnwU1WNkiE0IiMIhNKUGeUJlJbcjSTSRQhCFAJJpIEhCECXlaLO2o1zajWuY4Q5rgCCOBB1XqhBXl/dHTqM1bpPVuzLqDndkmCJY52hgkQTGfktFcW1lqovFG2E03sBlnVw8HFPakwQ4HKMsgrfIWl2k2Ss9vZhtDO0BDajYFRvg6NORkK7blelHaGi6P2jZLcU6ADDiMzpluXldO1FG1YupJLQYk5HxwnMKuLfdVtuerNJvXWSAMbW5QM248PapuH70xnM7lsLLtDSr4TVtNOjaJhtVgL3O07FUEMnLfHCDqDLK1JK7S9Nr7NZXYa73NP+XWLTlMBwZhJ81UW3W277xeGMBZZ2GWMOrjpjfG+NBu5rrbZtrScH2S8gwsMhtenmwwYxCR2XAjMfEGTotjdk6dtx435BzsGHJxZPZfnoCNys45qWOPo0TGem9ZNGgeqqVAMmw2fxPyHtK7jaXYNlKmG2YkunME5u4+crE2j2f+y3fQpnvl4e/wASPeFr5bPi5arZg2zNP79SPJg+p9lYnRvUD7G+m7+8J55gLhtqbMaP2alwotdH4nkuK3OxlSpTY8/ddoeDxkD4SRPIqZdbWd6WBXsbqTH9V3oLgN2JsPjlibmOcrYXRSxDrCNe74Rr/XBaO57a60vDc8A75nuthpGfGHOC6sECAI0yHIcFyjVqSF5G0twudPZbMncImR5QgWgY2N3ubi00A+earD1QsV94NDHvkQMmje4+ntqtdU2loswQ7rBhLnFnbdikNALRzJ9I1RdN0kBOgPoVqKN91KjXNZQrHFMuLBTaAdINQtnLT3WWLdad1JoHDGzJDTeOSCZQtuISTQUCQhCKUoQhQJCEIEhNCCJQnCEVGFxN99F1CpUNey/sq4OINIDqDnb5YQcM56ZZzC7iEiEHz9tReN4Mb9ltAfSpucAWhoDagmYxtycIjTWBOi2NyXr9mc+0AxTpt7UfenIMA3knJWV0iVsN31B+8+m3kJdP/H3VNV7I+vUpUGycdVjezvLiM/IFa74bn27HZraCpbLWx1WRLnPDRo0Odpzyhem195/arY6i2MNGsGzz6thcP1Ej1WPsEwU7bo4tzDXn7wkxJ0kiFrr6s7LPaqrWuc89YHufES+o1rzoTxWONtwukJxqW/q4gts1DCeMjEf90eS3zaDaV2gxFQhjfFzngSDxif0rx2vusOdZK7T+1qgUXkkBo6trMG7LUyuv2ODnNdjA7BwAjME6yD4R6q29ROt1qLlt0URToUn1BPW1qgZ3nEz1YBIAjsjMjJp5rZmrbakuFAU3OES99LstOZBDSS05DMT4bl1DxOuYShRn5ObZclqIDDWYyg3MQDVqE5Ric4NBAz3SvR+yLXkmtXtLidQ1/VtOQHdaNcl0EIhQ207dlLNia51IPeMw6o573TpiOImTkM/qtnRoNYIY1rRwaA0egXrCIVNoQlCmQkoM0oQULbkJQgpIBJSSCKSRUkioEhNEIFCE0IEkmiEBCSlCUIPC1WRlVjmVWh7HCHNcJBC1d3bHWWzvc+lSh5BGIkuLQ4QcOI9kxvW6Qi7cHdXR1Vo1BNp/Yggw0OxECY1yaYOueqzr66P2165qMrOpNcGh7GtmcIDciTwaNQV10IRflWsr7PUalFtGozFTaQRJIdi/exCDJWXZrK2kxrKbQ1jRAA3fU817kJQom0SEoUyEiEVFJSSQJCcIIQRKipqMKKzChCFtzCEIQCSEKASQhFCEIQEIQhAICSEDQkhAIQhAIhCECSQhAihCFFIpIQiiEFCEESooQ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59396" name="Picture 4" descr="http://4.bp.blogspot.com/_mbLltJpST_0/S5orzV4Oa-I/AAAAAAAAD1U/vgVSbR6aaIQ/s400/trapezist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24875">
            <a:off x="619657" y="4191216"/>
            <a:ext cx="2622376" cy="2419143"/>
          </a:xfrm>
          <a:prstGeom prst="rect">
            <a:avLst/>
          </a:prstGeom>
          <a:noFill/>
        </p:spPr>
      </p:pic>
      <p:pic>
        <p:nvPicPr>
          <p:cNvPr id="59398" name="Picture 6" descr="http://vs3.streamcaster.net/cts_video/news_891_trapezista%20cade%20Ispic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20688"/>
            <a:ext cx="5112568" cy="3476548"/>
          </a:xfrm>
          <a:prstGeom prst="rect">
            <a:avLst/>
          </a:prstGeom>
          <a:noFill/>
        </p:spPr>
      </p:pic>
      <p:pic>
        <p:nvPicPr>
          <p:cNvPr id="1026" name="Picture 2" descr="C:\Users\Sandra\Desktop\LAVORI DI RACCOLTA\ICONE +\Particolari mosaici\04[2]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908720"/>
            <a:ext cx="2223542" cy="165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C:\Users\Sandra\Desktop\LAVORI DI RACCOLTA\ICONE +\Particolari mosaici\04[2]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04664"/>
            <a:ext cx="2511574" cy="1874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Users\Sandra\Desktop\LAVORI DI RACCOLTA\ICONE +\Particolari mosaici\04[2]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0"/>
            <a:ext cx="2511574" cy="1874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211960" y="764704"/>
            <a:ext cx="4536504" cy="5649491"/>
          </a:xfrm>
        </p:spPr>
        <p:txBody>
          <a:bodyPr>
            <a:normAutofit/>
          </a:bodyPr>
          <a:lstStyle/>
          <a:p>
            <a:r>
              <a:rPr lang="it-IT" dirty="0" smtClean="0"/>
              <a:t>Gesù sa tacere , ma sa anche dire parole che curano, educando così la donna ad ascoltare parole che la aprono ad una vita nuova:</a:t>
            </a:r>
          </a:p>
          <a:p>
            <a:endParaRPr lang="it-IT" dirty="0" smtClean="0"/>
          </a:p>
          <a:p>
            <a:r>
              <a:rPr lang="it-IT" dirty="0" smtClean="0"/>
              <a:t>“Va' e d'ora in poi non peccare più”. </a:t>
            </a:r>
          </a:p>
          <a:p>
            <a:r>
              <a:rPr lang="it-IT" dirty="0" smtClean="0"/>
              <a:t>Risuonano le sei parole che nel Vangelo bastano a cambiare una vita. Qualunque cosa quella donna abbia fatto, non rimane più nulla, cancellato, azzerato:</a:t>
            </a:r>
          </a:p>
          <a:p>
            <a:r>
              <a:rPr lang="it-IT" dirty="0" smtClean="0"/>
              <a:t> «Tu sei più grande dei tuoi peccati, sei la tua capacità di amare ancora, di amare bene». </a:t>
            </a:r>
          </a:p>
          <a:p>
            <a:endParaRPr lang="it-IT" dirty="0" smtClean="0"/>
          </a:p>
          <a:p>
            <a:r>
              <a:rPr lang="it-IT" dirty="0" smtClean="0"/>
              <a:t>Gesù con le sue parole le ridona l'innocenza delle origini, la possibilità di essere fedele domani e dopodomani. Gesù non è rivolto al passato di una persona, ma al suo futuro; non solo è buono e misericordioso e non tiene conto, ma c'è di più: ha fiducia in noi, vede noi oltre noi. Perdona perché per lui il bene di domani conta più del male di oggi. </a:t>
            </a:r>
            <a:endParaRPr lang="it-IT" dirty="0"/>
          </a:p>
        </p:txBody>
      </p:sp>
      <p:pic>
        <p:nvPicPr>
          <p:cNvPr id="5" name="Picture 2" descr="fot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060848"/>
            <a:ext cx="3240360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539552" y="548680"/>
            <a:ext cx="799288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Se l’udito è il primo dei sensi, è anche il più carico di inside,forse più della vista. Come giungere a purificare l’udito, perche impari sentire la verità, a riconoscere la verità, a riconoscere la voce di Dio che gli parla nelle situazioni della vita,attraverso le persone … sempre?</a:t>
            </a:r>
          </a:p>
          <a:p>
            <a:endParaRPr lang="it-IT" dirty="0" smtClean="0"/>
          </a:p>
          <a:p>
            <a:r>
              <a:rPr lang="it-IT" dirty="0" smtClean="0"/>
              <a:t>L’inquinamento acustico impedisce di stare con se stessi  per  imparare a ascoltare, non facilita quell’</a:t>
            </a:r>
            <a:r>
              <a:rPr lang="it-IT" dirty="0" err="1" smtClean="0"/>
              <a:t>habitare</a:t>
            </a:r>
            <a:r>
              <a:rPr lang="it-IT" dirty="0" smtClean="0"/>
              <a:t> </a:t>
            </a:r>
            <a:r>
              <a:rPr lang="it-IT" dirty="0" err="1" smtClean="0"/>
              <a:t>secum</a:t>
            </a:r>
            <a:r>
              <a:rPr lang="it-IT" dirty="0" smtClean="0"/>
              <a:t> che affina l’udito, non consente di vivere quell’esperienza tra le feconde e salutari per l’essere umano: </a:t>
            </a:r>
          </a:p>
          <a:p>
            <a:endParaRPr lang="it-IT" dirty="0" smtClean="0"/>
          </a:p>
          <a:p>
            <a:pPr algn="ctr"/>
            <a:r>
              <a:rPr lang="it-IT" b="1" dirty="0" smtClean="0"/>
              <a:t>Il silenzio</a:t>
            </a:r>
          </a:p>
          <a:p>
            <a:pPr algn="ctr"/>
            <a:endParaRPr lang="it-IT" b="1" dirty="0" smtClean="0"/>
          </a:p>
          <a:p>
            <a:pPr algn="just"/>
            <a:r>
              <a:rPr lang="it-IT" b="1" dirty="0" smtClean="0"/>
              <a:t>Il silenzio:</a:t>
            </a:r>
          </a:p>
          <a:p>
            <a:pPr algn="just">
              <a:buFontTx/>
              <a:buChar char="-"/>
            </a:pPr>
            <a:r>
              <a:rPr lang="it-IT" dirty="0" smtClean="0"/>
              <a:t>Apre all’ascolto di sé, degli altri, di Dio</a:t>
            </a:r>
          </a:p>
          <a:p>
            <a:pPr algn="just">
              <a:buFontTx/>
              <a:buChar char="-"/>
            </a:pPr>
            <a:r>
              <a:rPr lang="it-IT" dirty="0" smtClean="0"/>
              <a:t> permette di imparare l’ascesi dei pensieri (aiuta a controllare i pensieri, a riconoscere quelli rovinosi che allontanano da sé e dalla propria verità)</a:t>
            </a:r>
          </a:p>
          <a:p>
            <a:pPr algn="just">
              <a:buFontTx/>
              <a:buChar char="-"/>
            </a:pPr>
            <a:r>
              <a:rPr lang="it-IT" dirty="0" smtClean="0"/>
              <a:t> favorisce l’udito interiore, il guardarsi dentro, l’ascolto del proprio cuore</a:t>
            </a:r>
          </a:p>
          <a:p>
            <a:pPr algn="just">
              <a:buFontTx/>
              <a:buChar char="-"/>
            </a:pPr>
            <a:r>
              <a:rPr lang="it-IT" dirty="0" smtClean="0"/>
              <a:t> ci prepara a vivere relazioni autentiche , senza usare l’altro o rinchiuderlo dentro i propri schemi.</a:t>
            </a:r>
          </a:p>
          <a:p>
            <a:endParaRPr lang="it-IT" dirty="0" smtClean="0"/>
          </a:p>
          <a:p>
            <a:endParaRPr lang="it-IT" dirty="0" smtClean="0"/>
          </a:p>
          <a:p>
            <a:endParaRPr lang="it-IT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 Spirito opera una vera e propria trasfigurazione dei sensi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 smtClean="0"/>
              <a:t>La Cresima infatti è il «sacramento dei sensi spirituali» perché è il dono sacramentale che mette in moto tutto </a:t>
            </a:r>
            <a:r>
              <a:rPr lang="it-IT" i="1" dirty="0" smtClean="0"/>
              <a:t>l’organismo interiore</a:t>
            </a:r>
            <a:r>
              <a:rPr lang="it-IT" dirty="0" smtClean="0"/>
              <a:t> del battezzato. </a:t>
            </a:r>
          </a:p>
          <a:p>
            <a:pPr algn="ctr">
              <a:buNone/>
            </a:pPr>
            <a:r>
              <a:rPr lang="it-IT" dirty="0" smtClean="0"/>
              <a:t>	</a:t>
            </a:r>
            <a:r>
              <a:rPr lang="it-IT" dirty="0" smtClean="0">
                <a:solidFill>
                  <a:srgbClr val="FFFF00"/>
                </a:solidFill>
              </a:rPr>
              <a:t>« E la Confermazione con il dono dello Spirito ci dona appunto le energie necessarie per sviluppare la relazione filiale» </a:t>
            </a:r>
          </a:p>
          <a:p>
            <a:pPr>
              <a:buNone/>
            </a:pPr>
            <a:endParaRPr lang="it-IT" i="1" dirty="0" smtClean="0"/>
          </a:p>
          <a:p>
            <a:pPr>
              <a:buNone/>
            </a:pPr>
            <a:r>
              <a:rPr lang="it-IT" i="1" dirty="0" smtClean="0"/>
              <a:t>I sensi interiori</a:t>
            </a:r>
            <a:r>
              <a:rPr lang="it-IT" dirty="0" smtClean="0"/>
              <a:t> (le facoltà) chiedono di essere risvegliati e sensibilizzati all’attività dello Spirito Santo. 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64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it-IT" sz="2400" dirty="0" smtClean="0"/>
              <a:t>Nella pratica orientale l’unzione con il </a:t>
            </a:r>
            <a:r>
              <a:rPr lang="it-IT" sz="2400" i="1" dirty="0" smtClean="0"/>
              <a:t>crisma</a:t>
            </a:r>
            <a:r>
              <a:rPr lang="it-IT" sz="2400" dirty="0" smtClean="0"/>
              <a:t> è fatta sulle parti più significative del corpo   (fino a 36 punti di unzione: fronte, occhi, naso, orecchie, labbra, petto, dorso, mani, piedi).</a:t>
            </a:r>
          </a:p>
          <a:p>
            <a:pPr eaLnBrk="1" hangingPunct="1">
              <a:lnSpc>
                <a:spcPct val="90000"/>
              </a:lnSpc>
              <a:buNone/>
            </a:pPr>
            <a:endParaRPr lang="it-IT" sz="2400" i="1" dirty="0" smtClean="0"/>
          </a:p>
          <a:p>
            <a:pPr eaLnBrk="1" hangingPunct="1">
              <a:lnSpc>
                <a:spcPct val="90000"/>
              </a:lnSpc>
              <a:buNone/>
            </a:pPr>
            <a:r>
              <a:rPr lang="it-IT" sz="2400" i="1" dirty="0" smtClean="0"/>
              <a:t>      Rituale armeno</a:t>
            </a:r>
            <a:r>
              <a:rPr lang="it-IT" sz="2400" dirty="0" smtClean="0"/>
              <a:t> dell’unzione crismale sui sensi, accompagnata da una formula propria: </a:t>
            </a:r>
          </a:p>
          <a:p>
            <a:pPr eaLnBrk="1" hangingPunct="1">
              <a:lnSpc>
                <a:spcPct val="90000"/>
              </a:lnSpc>
              <a:buNone/>
            </a:pPr>
            <a:endParaRPr lang="it-IT" sz="24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it-IT" sz="2400" dirty="0" smtClean="0"/>
              <a:t>«</a:t>
            </a:r>
            <a:r>
              <a:rPr lang="it-IT" sz="2400" b="1" i="1" dirty="0" smtClean="0">
                <a:solidFill>
                  <a:srgbClr val="003399"/>
                </a:solidFill>
              </a:rPr>
              <a:t>La bocca</a:t>
            </a:r>
            <a:r>
              <a:rPr lang="it-IT" sz="2400" dirty="0" smtClean="0"/>
              <a:t>: Che questo sigillo, nel nome di Gesù Cristo, sia per te una custodia e una porta solida alle tue labbra. Amen</a:t>
            </a:r>
            <a:r>
              <a:rPr lang="it-IT" sz="2400" b="1" i="1" dirty="0" smtClean="0">
                <a:solidFill>
                  <a:srgbClr val="003399"/>
                </a:solidFill>
              </a:rPr>
              <a:t>. Le palme</a:t>
            </a:r>
            <a:r>
              <a:rPr lang="it-IT" sz="2400" dirty="0" smtClean="0"/>
              <a:t>: Che questo sigillo, nel nome di Gesù Cristo, ti porti ad agire bene con delle opere e una condotta virtuosa. Amen. </a:t>
            </a:r>
            <a:r>
              <a:rPr lang="it-IT" sz="2400" b="1" i="1" dirty="0" smtClean="0">
                <a:solidFill>
                  <a:srgbClr val="003399"/>
                </a:solidFill>
              </a:rPr>
              <a:t>Il cuore</a:t>
            </a:r>
            <a:r>
              <a:rPr lang="it-IT" sz="2400" dirty="0" smtClean="0"/>
              <a:t>: Che questo sigillo divino di santità rafforzi in te un cuore puro e rinnovi nel tuo seno uno spirito saldo.</a:t>
            </a:r>
            <a:r>
              <a:rPr lang="it-IT" sz="2400" b="1" dirty="0" smtClean="0"/>
              <a:t> </a:t>
            </a:r>
            <a:r>
              <a:rPr lang="it-IT" sz="2400" dirty="0" smtClean="0"/>
              <a:t>Amen</a:t>
            </a:r>
            <a:r>
              <a:rPr lang="it-IT" sz="2400" b="1" dirty="0" smtClean="0"/>
              <a:t>. </a:t>
            </a:r>
            <a:r>
              <a:rPr lang="it-IT" sz="2400" b="1" i="1" dirty="0" smtClean="0">
                <a:solidFill>
                  <a:srgbClr val="003399"/>
                </a:solidFill>
              </a:rPr>
              <a:t>Le spalle</a:t>
            </a:r>
            <a:r>
              <a:rPr lang="it-IT" sz="2400" dirty="0" smtClean="0"/>
              <a:t>: Che questo sigillo, nel nome di Gesù Cristo, sia per te uno scudo solido grazie al quale potrai spegnere tutto i dardi infiammati del Maligno.</a:t>
            </a:r>
            <a:r>
              <a:rPr lang="it-IT" sz="2400" b="1" dirty="0" smtClean="0"/>
              <a:t> </a:t>
            </a:r>
            <a:r>
              <a:rPr lang="it-IT" sz="2400" dirty="0" smtClean="0"/>
              <a:t>Amen. </a:t>
            </a:r>
            <a:r>
              <a:rPr lang="it-IT" sz="2400" b="1" i="1" dirty="0" smtClean="0">
                <a:solidFill>
                  <a:srgbClr val="003399"/>
                </a:solidFill>
              </a:rPr>
              <a:t>I piedi</a:t>
            </a:r>
            <a:r>
              <a:rPr lang="it-IT" sz="2400" dirty="0" smtClean="0"/>
              <a:t>: Che questo sigillo divino ti guidi verso la meta della vita eterna e conservi il tuo piede affinché esso non vacilli. Amen».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t1.gstatic.com/images?q=tbn:ANd9GcQu5GW8f7mb63I-jdd1re-1wh3RO9ZBkpjb-nGz6YtIv0Xx1zCpz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80928"/>
            <a:ext cx="2466975" cy="1847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ttangolo 2"/>
          <p:cNvSpPr/>
          <p:nvPr/>
        </p:nvSpPr>
        <p:spPr>
          <a:xfrm>
            <a:off x="1115616" y="260648"/>
            <a:ext cx="7779694" cy="19082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it-IT" sz="5400" b="1" spc="50" dirty="0" smtClean="0">
                <a:ln w="12700" cmpd="sng">
                  <a:solidFill>
                    <a:srgbClr val="1AB39F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1AB39F">
                    <a:tint val="1000"/>
                  </a:srgbClr>
                </a:solidFill>
                <a:effectLst>
                  <a:glow rad="53100">
                    <a:srgbClr val="1AB39F">
                      <a:satMod val="180000"/>
                      <a:alpha val="30000"/>
                    </a:srgbClr>
                  </a:glow>
                </a:effectLst>
              </a:rPr>
              <a:t>La liturgia</a:t>
            </a:r>
          </a:p>
          <a:p>
            <a:pPr algn="r"/>
            <a:r>
              <a:rPr lang="it-IT" sz="3200" b="1" spc="50" dirty="0" smtClean="0">
                <a:ln w="12700" cmpd="sng">
                  <a:solidFill>
                    <a:srgbClr val="1AB39F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1AB39F">
                    <a:tint val="1000"/>
                  </a:srgbClr>
                </a:solidFill>
                <a:effectLst>
                  <a:glow rad="53100">
                    <a:srgbClr val="1AB39F">
                      <a:satMod val="180000"/>
                      <a:alpha val="30000"/>
                    </a:srgbClr>
                  </a:glow>
                </a:effectLst>
              </a:rPr>
              <a:t>Luogo di incontro tra i sensi e il senso</a:t>
            </a:r>
          </a:p>
          <a:p>
            <a:pPr algn="r"/>
            <a:r>
              <a:rPr lang="it-IT" sz="3200" b="1" spc="50" dirty="0" smtClean="0">
                <a:ln w="12700" cmpd="sng">
                  <a:solidFill>
                    <a:srgbClr val="1AB39F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1AB39F">
                    <a:tint val="1000"/>
                  </a:srgbClr>
                </a:solidFill>
                <a:effectLst>
                  <a:glow rad="53100">
                    <a:srgbClr val="1AB39F">
                      <a:satMod val="180000"/>
                      <a:alpha val="30000"/>
                    </a:srgbClr>
                  </a:glow>
                </a:effectLst>
              </a:rPr>
              <a:t>Fra i sensi e il Senso </a:t>
            </a:r>
            <a:endParaRPr lang="it-IT" sz="3200" b="1" spc="50" dirty="0">
              <a:ln w="12700" cmpd="sng">
                <a:solidFill>
                  <a:srgbClr val="1AB39F">
                    <a:satMod val="120000"/>
                    <a:shade val="80000"/>
                  </a:srgbClr>
                </a:solidFill>
                <a:prstDash val="solid"/>
              </a:ln>
              <a:solidFill>
                <a:srgbClr val="1AB39F">
                  <a:tint val="1000"/>
                </a:srgbClr>
              </a:solidFill>
              <a:effectLst>
                <a:glow rad="53100">
                  <a:srgbClr val="1AB39F">
                    <a:satMod val="180000"/>
                    <a:alpha val="30000"/>
                  </a:srgbClr>
                </a:glo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3779912" y="2564904"/>
            <a:ext cx="496855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prstClr val="white"/>
                </a:solidFill>
              </a:rPr>
              <a:t>La liturgia riprende alla lettera i gesti di Gesù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Opera su tutto l’uomo nella sua interezza e, circondandolo quasi in un abbraccio, lo educa.</a:t>
            </a:r>
          </a:p>
          <a:p>
            <a:r>
              <a:rPr lang="it-IT" dirty="0" smtClean="0">
                <a:solidFill>
                  <a:prstClr val="white"/>
                </a:solidFill>
              </a:rPr>
              <a:t>Essa agisce su tutti i sensi dell’uomo, influenza le sue idee e i suoi sentimenti, la sua mente e la sua volontà …</a:t>
            </a:r>
          </a:p>
          <a:p>
            <a:endParaRPr lang="it-IT" dirty="0" smtClean="0">
              <a:solidFill>
                <a:prstClr val="white"/>
              </a:solidFill>
            </a:endParaRPr>
          </a:p>
          <a:p>
            <a:r>
              <a:rPr lang="it-IT" dirty="0" smtClean="0">
                <a:solidFill>
                  <a:prstClr val="white"/>
                </a:solidFill>
              </a:rPr>
              <a:t>Icone, campane, canto, incenso, bacio,  </a:t>
            </a:r>
            <a:endParaRPr lang="it-IT" dirty="0">
              <a:solidFill>
                <a:prstClr val="white"/>
              </a:solidFill>
            </a:endParaRPr>
          </a:p>
        </p:txBody>
      </p:sp>
      <p:pic>
        <p:nvPicPr>
          <p:cNvPr id="8194" name="Picture 2" descr="http://www.parrocchiasanpietro.it/wp-content/uploads/imgp3583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365104"/>
            <a:ext cx="2840511" cy="1899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1520" y="389858"/>
            <a:ext cx="2736304" cy="6093976"/>
          </a:xfrm>
          <a:prstGeom prst="rect">
            <a:avLst/>
          </a:prstGeom>
          <a:solidFill>
            <a:schemeClr val="tx2">
              <a:lumMod val="1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600" b="1" dirty="0" smtClean="0">
                <a:solidFill>
                  <a:srgbClr val="7FD13B">
                    <a:lumMod val="20000"/>
                    <a:lumOff val="80000"/>
                  </a:srgb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PREGHIERA FINALE</a:t>
            </a:r>
            <a:endParaRPr lang="it-IT" sz="1600" dirty="0" smtClean="0">
              <a:solidFill>
                <a:srgbClr val="7FD13B">
                  <a:lumMod val="20000"/>
                  <a:lumOff val="80000"/>
                </a:srgbClr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1600" dirty="0" smtClean="0">
              <a:solidFill>
                <a:srgbClr val="7FD13B">
                  <a:lumMod val="20000"/>
                  <a:lumOff val="80000"/>
                </a:srgb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Dio del cielo e della terra, in Gesù tu ci hai rivelato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il tuo nome di Padre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e la venuta dello Spirito Santo,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risveglia i nostri sensi spirituali: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donaci un cuore per amarti,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donaci occhi per vederti, donaci orecchi per udire la tua voce,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donaci labbra per parlare di te,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il gusto per assaporarti. Donaci l’olfatto per sentire il tuo profumo,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Calibri" pitchFamily="34" charset="0"/>
                <a:ea typeface="Times New Roman" pitchFamily="18" charset="0"/>
                <a:cs typeface="Arial" pitchFamily="34" charset="0"/>
              </a:rPr>
              <a:t>donaci mani per toccarti e piedi per seguirti.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1600" dirty="0" smtClean="0">
                <a:solidFill>
                  <a:srgbClr val="7FD13B">
                    <a:lumMod val="20000"/>
                    <a:lumOff val="80000"/>
                  </a:srgb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Amen</a:t>
            </a:r>
            <a:endParaRPr lang="it-IT" sz="1600" dirty="0" smtClean="0">
              <a:solidFill>
                <a:srgbClr val="7FD13B">
                  <a:lumMod val="20000"/>
                  <a:lumOff val="8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1" name="Picture 1" descr="C:\Users\Sandra\Desktop\LAVORI DI RACCOLTA\ICONE +\Particolari mosaici\04[10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620688"/>
            <a:ext cx="5649219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323528" y="4797152"/>
            <a:ext cx="8820472" cy="1362075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it-IT" sz="440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ASCETA = acrobata dell’esistenza</a:t>
            </a:r>
            <a:r>
              <a:rPr lang="it-IT" sz="44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it-IT" sz="4400" b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it-IT" sz="4400" b="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it-IT" sz="27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Non chi rinuncia! </a:t>
            </a:r>
            <a:br>
              <a:rPr lang="it-IT" sz="27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it-IT" sz="27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Ma chi è abile, chi domina le passioni </a:t>
            </a:r>
            <a:br>
              <a:rPr lang="it-IT" sz="27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it-IT" sz="27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ma tuttavia non si astiene dal piacere, </a:t>
            </a:r>
            <a:br>
              <a:rPr lang="it-IT" sz="27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it-IT" sz="2700" dirty="0" smtClean="0">
                <a:ln>
                  <a:noFill/>
                </a:ln>
                <a:solidFill>
                  <a:schemeClr val="tx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colui che è padrone di sé, danzando in mezzo ai piaceri e ai dolori …</a:t>
            </a:r>
            <a:endParaRPr lang="it-IT" sz="2700" dirty="0"/>
          </a:p>
        </p:txBody>
      </p:sp>
      <p:sp>
        <p:nvSpPr>
          <p:cNvPr id="59394" name="AutoShape 2" descr="data:image/jpeg;base64,/9j/4AAQSkZJRgABAQAAAQABAAD/2wCEAAkGBhQQEBAUDxQUFRAWFBUVFBQUFxQVFBQUFhQWFBUUFRUXHCYeFxojGhcWIC8gJScpLCwsFR4xNTAqNSYrLCkBCQoKDgwOFw8PFCkcHBwpKSkpKSkpKSkpKSkpKSkpKSkpKSksKSkpKSkpKSkpKSkpLCwsLCksKSksKSwpKSkpKf/AABEIANgA6gMBIgACEQEDEQH/xAAcAAACAgMBAQAAAAAAAAAAAAAAAQIHBAUGAwj/xABCEAABAwEFBAgDBQUHBQAAAAABAAIRAwQFEiExBkFRYQcTIjJxgZGhscHRFEJicpIjUoLh8BVTY3OissIkJTRD8f/EABgBAQEBAQEAAAAAAAAAAAAAAAABAgME/8QAIBEBAQACAgIDAQEAAAAAAAAAAAECESExA0ESUXEiMv/aAAwDAQACEQMRAD8AsNxUcXI/zOgjiVJ6g12YO8OBIyOWE5zAM5/e/ePNeXT0jFnlEASfDEG5GY3n0KRkd6NActACBrmeKbWkacIAJGXaDtw0y902ugiRu46gNiANeH9BNRUMebpEAQNM5y+ZCTqg/rwn6eq9aYiZ1Px7OfsV5il8/cj6Jpd0g5HWD5/16oa3IA89DoYA4efluQARMfz4T7BNQ20O3JBu+1AmJa0Tw7bPkqPcwSYzG4hXbt3TIu216QKY0/ONBu/mdYVJaBdcOmMkPBLDOS9cOXwXpTo6b9y2zp5ObhHivCseys68ssuGXBayo7LNIV1vRxsh9trdZVH/AE9IjEP7x+op+G88oG9XcxaDYS6xZ7vszY7TmCo781Ttn2IHkuhAXnzu664zUEJKSFjTSKRCaECCE0FBiXmYpVPynLyVAVW5jz+Kv2+DFGp+U/BUBVMnnC6+P2zkkPdeZPFegK8CM8l1c3q0AZa89y7LZiqHWdzQe03X5fBclZLPkSNwkc84+K2F1Wk0i4zAOR3gzmsZ8xvDirD2WpBpG85H6z9VYDW5BV7sc4v7WgPxVgAc1wdMnkUQmUltzCAmAhFKEoTQVKRFEJoRWh25H/brZ/lH4tVDhs6aq9tvXRdts/y49XtCoygMwuvj6Yye9mpEkNaJJ0WwslhPWsaQYAJPxPuva4LLLi8/dyEzB4lbWy0Tjqu0gYR5/JTLJvHFy94Nz9TO/Mk5rFu27vtFooUR/wCyoxnk5wBPpK2V80Ijy9t6y+jaydZedDfgD6nowge7gty8OdnK8qdMAADQZDw3eykE4QvO6BCEQqIkIKZUSopSnKRQoMG/P/Hrfkd8FQNQZwvoC9xNCqOLSPb6SqCtAl7o4n4rr4/bOfSO5QaMifEeOmiHuyXtZ6rSGtdx3e0Lr05t1YbBhsrqm/XdPD6+q1TwXns+ee5d6bOP7OJM90xPAj4rmLou3EQDmdR7LlMu663HqLA2Is5FNs6QPhmuxxrV3DZQym1bNcmq9SEoUiiFtzRThOEQppUYSUyFGECSUoSKK5DpTteC7nt31H02D9WM+zFTFMZ5Ky+ma29my0RqS+qfAAMb8Xei43ZS6xWrDF3WDEfgB6/BdceMWNbrpLFYsFJreDc4GpOZW3sd1htAn7zjOfAcFk2ew4zhbv8Ab0W8fYsLQ0ZACAuG3fpVG1FHCVv+hi75q2qsR3Wspg83HG72a31WBttZ4MrruiKzYbvc7e+vUPk0MYPgV1l/hyyn9O1IQmUlzUIThIhAiolSSIVEUQmQkVlWBfTooVTwa74FUC45nxV8bT1cNkrngx3wVDYc118bGRVM/wCvdZBspFVrSIBiPP5SsOqVsbnJq1qLHTDTA5An6rrWJ2sO+QWXe1k5loGW4+HBY+y9iEsH4Z08lnbQZ0mMjLIBbPZq74idwE/T39l5dvS6OizC0BTTQjmyCgBYl0WsVaFN7XYgRkd5HE81mQtslCcJoKCKiQppQoqMIUljXjbW0KNSq/u02Oef4RMeenmgpXpEvHr7xrDdTikP4e9/qLl4WG0/ZaXZINSqcjMjADE5c5yWDd9N9ptUk9pzy97uEnE4ro7fcgNdnViGtwiADoOS6Wzoxl7d9svSDKTTOJ5Ak8OK3NWmIk8Pjkq82Svh9nqPp1hLJyKsZlpY5kg5ELi3VZbd0Yk+667o1pYbss/M1XetV/0C0G3VLsZDRdXsRSw3dYx/hA/qJd81r0mXbdpIQohqKkkgSRTSQKElIhKEVzm3lfBYLQeLcP6nBvzVHl2at3pWteCxtZve8DyHa+QVQgrt4+nPN51Hrf7D0MVqZyBK51y6zo8pn7Q5wGjY555LWfTOH+lh2iyh5b4yuiu+zdWwDjmsax2UEgngPqtkF5XotCEIhVhVvR5eb6ZbRZXBBqT1T5aRA+6/SHCcuLIntCbcYZE8VT+3eybrDXNeiSyzvfIc0Yuqdrgc3hIkchGoXbbE39VrMAqltQCQ57JOF+RAcDmJG/PjlK6X7T06uEQpQiFGUEKUJEIqK4TpZvvqrMyzt71Yy7lTYQfd0fpK7smBJyG8nQDiqat1f+07daKrpNFow05mAwd0+ebvFys+17eGxVgGHrN5eWjwAHzKsGlcweQd8ZcjxB3LmtmbH1dmpgd8PflynJd7dFM4MTspGixea6dRoLXcrWvbLoz3g5zzW9s114AN+me5ZdrsTajO15EahRsohoxyTp4xyTSb4cztddpcHEfu6eC3mzNPDYrIP8Cn7sBXnfVIPZwKybjH/TUBwYG/p7PySF6ZiIUoSRAhNCIiQiFKEoQRISUlCoMkFVdLd44q9GkNGMLj4vMfBvuq/ccvgtttTeP2m12ioDLS8hn5G9lvsPdaepzXpxmo5ZXlBozld/0dWUgkx3jllwXCNp5e5H0Vt9HNhAotO+CfMrHkvDXjnO3bWdkBeqGtgJri6EkpIhSoL5uttpoVaL9HtIn906tcOYMHyVL2Nlpu629WCG1MQDmud1bH5jC5rtII7p015hXsQuY292X+2WfFTbitFKXMA1e371Oeeo5jmukrErb3ReDqrD1rOreMyDEFsTiBBIjz3LBsu2FGrVLGAkA97IB3MDgqiq39ahTDKdd7WAuiXZ5sw4XE7sJIgxqfJ3beJDWVGkg/PePVLG5JtfAzEhIhclsrtmysAx5h+ma6W027Axzi1xwtLoaMRdAmGxqSptNOS6StoxQofZ6Z/bVhBzjDS0cSd2Lu+GJaG4Lp6mhGJpLszlnnwnT+S8rJYXWu1Or22m5tRzsTWHQMAwtbhO4R4nVdKbHL+yPAfyUt9N4zQsNgaHPLRAxBw1yyAPkusoMyjksKw2GJnQtXvUrFhjdxUiW7ZTApdWFgOt+ZjfwXrZ7bP8tB9VdpqpWuyYmkLwu2nhaWnc4+hz+ZWf1i83UwDI35H6qJsoRClCIRdogJwnCaIjCRCkUkVCFottb4+y2Ku8GHlpYz87+yI8JJ8lvyqd6VL+620CgzuUu9zqEf8QY8SVrGbqW6jiGBNjJOYgf1mk0rpLp2eNSnMZEAk/Nd7dOcm2kNIseHaCcsp1IG9XdsrZQ2gCBk6DpGg3KorysBFVjBJEgD1z91d10WbBRpt4NC453enWTW2akpJQsBQhNCDPIXDdJ9Wrhs7Glwouxl2EkYnjDhaSOUmPHgu6Kqra3pAq1HV7OylTFIPcyXAuecDiJzMNMjcJHFaYxclZ7P3mP/AISTEgkSCd8KNntDaGKnUya45EiMLiM55Hj8E3WmtV7IDN+eGSPkvd9ma+mciXZB7Rnn+9Bz4rX66fjGh9J4fTOUzlEKy9ntu6LqTRUcQ8DMHiOCquhaepd1RM0yYAdIcwndzCjbaJByJA5ZJrabXbXvCg8CSMLpBnKQch7qV3WQjvkE4iGmcyBEOJ47jxiVSl13z1ZaC0EB0zqeWphWhcV/MqtaZzHHd5eqxljpZdzh2zGgBam9LThBheta8QGTK5a89oKYxYnZwch8hvUtMYx6m04aRjc1uLEQDM5QBkNVlXVtY17i0OnBk46ATuVe7RXzTdUa6n2g1hAG+TpkNNVzlG2vZJaSCVuePcMs5F8f26BhGRkvz36GJBWfY76pvBBdBGsnlr7qhDf9ZzgQTPAeisDZLZe21iH2lpo0yQSX5PIjRrNR4mPNTLG4p8sas2kZaDyUoRTphrQBoAAPAKSyyjCITQiolRUyolBotsNofsVmdUABqE4aYOmIiZPIAE+29ULaaxqPc5xkkkuJ1JJkn1K77pevPFXo0QZDGFxH4qh+jR+pV+1mviu2E4Zyptbmrd2PsbatkiIdhyOceHFVI2kco4+qsHZfaBtMATDmgA8ydFPI1glXuUC10g8GC4azrOeas8MgLRWezCs6k8YZDp585C6Ks3Rco3k8kAJoRkklIhRQbArg+kHZVz4tFlpsL8+u1lwgQ+JAkQZOui7xwRC05y6fPlqoObnUqik3WGHDPpm5etjILQ9hxnOSZGLcZGqsu29E9jqVS9uOmCZLGxh/hkdkcs1i3x0ZMYxxsMzqabnTJG9jjoeRyPFW9Oks2re2WZr8RIMGBpMcDz3j0Wt+3YDgqnLQOII9Z+K3lqsNSk4io1zHZgh4LZGkGdVqbXScYDmSNInKM9CcvdaiVjVbPi7nsug2Zf1QmplvkzkFPZTZUVH4sVNkgYGOfk5x0003jQ6bpE2BdnR+w52qoah/u6cspjx+872Uyu+CTXLhb32pq2l4p0A6NGsYC97uZDfgvWh0cXhWH7QNpiJGJ4BncC0Zz4q3rDd1Og3DRY1jeDQBPidT5rIKm9Fu1Os6HrWYmrRb/E8+wCz7J0LvkdbamxOYZTLj5FxCtJCfOs6c5cHR9ZLG4Paw1Kw0qVTiLfyN7rfECea6RCFnakE4RCFAkJwiEESvKtUDWuLsmgEk8ABJPovUrlOkm9eosFQAw+r+yHg6S/8A0gj+JWCoL/vQ2q01qzvvuJA4MGTB5NAWvaUEoptkiF6OmVh3VcbKlhpVYDXDESCMiQCJEeq4GnW6t5Iccj4yrVpXZWbdjWUAS8tJw8iMo8lU9ek5ri14IeDBBBBB4QueHtvP0tfYC+W1WgFxLpzEFo4+asF7gRHmq26MdnHtb1tUENPdB3/iVjin2p5LneKt5QhEIhCgSUKSSDPcEJuRC25EhNEKCL2AiHAEcCJHuse2XdTrU3U6rGOpnVpAjx5HnqslEIKmvzozrUKzX2THVoYsWFhayuyDMAx2uThJkCQV53DtxSs7yKwrktMYnETGYIe2YBB3D0EK3CFze0uwtntuJxHV1zEVWayNMbdHeOvNVuZMq6dpKVpIFNwMgOaRMOB4TvyOXJbaFSlqvm33TVwVmnBiycRiY9oJEtIGeW7UQNIC7e49sgQ0vqMqNdJJE9jXDO/lmOGcxMs0ut9OyQvGx25lZodScHNO8GQvchGUU4TCFAITQgSRCaEESFUPS3e/WWmnQacqTZd+d8GPJoHqrUvW8G2ejVq1DDGNLjzjQDmTA8187W+1utFapVqHtvcXHkSZhbwnOyvMsyW5sVzdfTFSz5vaA2qze12YFQfgdAz3GZ3LUMOS3ez1iqVKb3Wd5p2ii9r2uGXYd2XtPKQ0x4reXRj2tDZ29i5lAOyBY1k/jj24ea2N63RSrljnsb1gI7QAxeBOq4Gz7RVqTA212bvnCKtAhpxg5Owd0mRuhWRdtoFZrHidMwRBnmNxGnkuHTpftlWez4WgDcNNy98EarzFQZ5//VgWq+w3E0kS2MQ3gHQjiMleGO2c85qCjScS0F2vBTUahEpJohBsSFGFIpLbiUJpykikkVJIhQJKE0IPC12NlVjqdVofTcIc1wkEcwqyv7ok6txq2Imo0Sfs73ODhnMU3jvcg71KtRKFdrtTlw7cts1U0xZMNbR5EsO7suaRLT6jTxNn3ReRr08Tm4TllIORAIMtJGnxXjtLspRtzIqgNqDuVWgY2EZjM6iY7PwVU3hdttugk1y99nyY19Mt6t40wuJGOmYiAY7oiYTW+mt77XUmFw2zfSJQqMDQXktABFQg1J0ygdsZa6yu3oVg9rXN0cAR4FQsSQhCIEFCwb5vVlloVa1XuMaTwJOgaOZMDzUiuI6Yr6wUKVnae1UdjcPwM0nxd/sKqcFZl9XtUtld9asZc46bmtHda0cAP6zWM2jMcdy74zUZvL0s7CSAN+k5Ls+jxwa+0N7OKGxvb3iMLuR7pO7ECuNo0iRUfOTAPHNwAIVibD2QGx1KxA6x1R4mBmC1pI9RKxn03g6OzVWYHUqrQWhxLSYkZ9mee7xHgt3dBABjj4blobnsorh2PJ253HhPHwWXZqTmCNXThgaHUCPFcXSx6X3b3Cq2nQDnvqseeyWnA5gGbgRk0l0ar0uu4S1wq2gh9fC0ZTgbA1E953Mjw4rbUqUfmMYjxjnwU1WNkiE0IiMIhNKUGeUJlJbcjSTSRQhCFAJJpIEhCECXlaLO2o1zajWuY4Q5rgCCOBB1XqhBXl/dHTqM1bpPVuzLqDndkmCJY52hgkQTGfktFcW1lqovFG2E03sBlnVw8HFPakwQ4HKMsgrfIWl2k2Ss9vZhtDO0BDajYFRvg6NORkK7blelHaGi6P2jZLcU6ADDiMzpluXldO1FG1YupJLQYk5HxwnMKuLfdVtuerNJvXWSAMbW5QM248PapuH70xnM7lsLLtDSr4TVtNOjaJhtVgL3O07FUEMnLfHCDqDLK1JK7S9Nr7NZXYa73NP+XWLTlMBwZhJ81UW3W277xeGMBZZ2GWMOrjpjfG+NBu5rrbZtrScH2S8gwsMhtenmwwYxCR2XAjMfEGTotjdk6dtx435BzsGHJxZPZfnoCNys45qWOPo0TGem9ZNGgeqqVAMmw2fxPyHtK7jaXYNlKmG2YkunME5u4+crE2j2f+y3fQpnvl4e/wASPeFr5bPi5arZg2zNP79SPJg+p9lYnRvUD7G+m7+8J55gLhtqbMaP2alwotdH4nkuK3OxlSpTY8/ddoeDxkD4SRPIqZdbWd6WBXsbqTH9V3oLgN2JsPjlibmOcrYXRSxDrCNe74Rr/XBaO57a60vDc8A75nuthpGfGHOC6sECAI0yHIcFyjVqSF5G0twudPZbMncImR5QgWgY2N3ubi00A+earD1QsV94NDHvkQMmje4+ntqtdU2loswQ7rBhLnFnbdikNALRzJ9I1RdN0kBOgPoVqKN91KjXNZQrHFMuLBTaAdINQtnLT3WWLdad1JoHDGzJDTeOSCZQtuISTQUCQhCKUoQhQJCEIEhNCCJQnCEVGFxN99F1CpUNey/sq4OINIDqDnb5YQcM56ZZzC7iEiEHz9tReN4Mb9ltAfSpucAWhoDagmYxtycIjTWBOi2NyXr9mc+0AxTpt7UfenIMA3knJWV0iVsN31B+8+m3kJdP/H3VNV7I+vUpUGycdVjezvLiM/IFa74bn27HZraCpbLWx1WRLnPDRo0Odpzyhem195/arY6i2MNGsGzz6thcP1Ej1WPsEwU7bo4tzDXn7wkxJ0kiFrr6s7LPaqrWuc89YHufES+o1rzoTxWONtwukJxqW/q4gts1DCeMjEf90eS3zaDaV2gxFQhjfFzngSDxif0rx2vusOdZK7T+1qgUXkkBo6trMG7LUyuv2ODnNdjA7BwAjME6yD4R6q29ROt1qLlt0URToUn1BPW1qgZ3nEz1YBIAjsjMjJp5rZmrbakuFAU3OES99LstOZBDSS05DMT4bl1DxOuYShRn5ObZclqIDDWYyg3MQDVqE5Ric4NBAz3SvR+yLXkmtXtLidQ1/VtOQHdaNcl0EIhQ207dlLNia51IPeMw6o573TpiOImTkM/qtnRoNYIY1rRwaA0egXrCIVNoQlCmQkoM0oQULbkJQgpIBJSSCKSRUkioEhNEIFCE0IEkmiEBCSlCUIPC1WRlVjmVWh7HCHNcJBC1d3bHWWzvc+lSh5BGIkuLQ4QcOI9kxvW6Qi7cHdXR1Vo1BNp/Yggw0OxECY1yaYOueqzr66P2165qMrOpNcGh7GtmcIDciTwaNQV10IRflWsr7PUalFtGozFTaQRJIdi/exCDJWXZrK2kxrKbQ1jRAA3fU817kJQom0SEoUyEiEVFJSSQJCcIIQRKipqMKKzChCFtzCEIQCSEKASQhFCEIQEIQhAICSEDQkhAIQhAIhCECSQhAihCFFIpIQiiEFCEESooQ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59398" name="Picture 6" descr="http://vs3.streamcaster.net/cts_video/news_891_trapezista%20cade%20Ispic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5112568" cy="3476548"/>
          </a:xfrm>
          <a:prstGeom prst="rect">
            <a:avLst/>
          </a:prstGeom>
          <a:noFill/>
        </p:spPr>
      </p:pic>
      <p:pic>
        <p:nvPicPr>
          <p:cNvPr id="93186" name="Picture 2" descr="http://1.bp.blogspot.com/-2LjJ8YnaCjc/URLS82jCP1I/AAAAAAAABvk/RSNlJHt_yqE/s1600/buda-ascet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2132856"/>
            <a:ext cx="2857500" cy="1971676"/>
          </a:xfrm>
          <a:prstGeom prst="rect">
            <a:avLst/>
          </a:prstGeom>
          <a:noFill/>
        </p:spPr>
      </p:pic>
      <p:sp>
        <p:nvSpPr>
          <p:cNvPr id="12" name="Croce 11"/>
          <p:cNvSpPr/>
          <p:nvPr/>
        </p:nvSpPr>
        <p:spPr>
          <a:xfrm rot="19713423">
            <a:off x="6082335" y="1963136"/>
            <a:ext cx="2880320" cy="2736304"/>
          </a:xfrm>
          <a:prstGeom prst="mathPlus">
            <a:avLst>
              <a:gd name="adj1" fmla="val 75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6"/>
          <p:cNvSpPr/>
          <p:nvPr/>
        </p:nvSpPr>
        <p:spPr>
          <a:xfrm>
            <a:off x="5652120" y="620688"/>
            <a:ext cx="22322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 vita diviene una parabola formativa a condizione di educare a lasciarsi formare da essa. </a:t>
            </a:r>
            <a:endParaRPr lang="it-I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Disciplina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it-IT" dirty="0" smtClean="0"/>
              <a:t>Da “</a:t>
            </a:r>
            <a:r>
              <a:rPr lang="it-IT" dirty="0" err="1" smtClean="0"/>
              <a:t>discipulus</a:t>
            </a:r>
            <a:r>
              <a:rPr lang="it-IT" dirty="0" smtClean="0"/>
              <a:t>”, discepolo</a:t>
            </a:r>
          </a:p>
          <a:p>
            <a:endParaRPr lang="it-IT" dirty="0" smtClean="0"/>
          </a:p>
          <a:p>
            <a:r>
              <a:rPr lang="it-IT" dirty="0" smtClean="0"/>
              <a:t>Sta ad indicare il modo di essere e di agire del discepolo, di colui che segue il Signore e impara un po’ alla volta l’arte e la fatica del discepolato</a:t>
            </a:r>
            <a:endParaRPr lang="it-IT" dirty="0"/>
          </a:p>
        </p:txBody>
      </p:sp>
      <p:pic>
        <p:nvPicPr>
          <p:cNvPr id="95234" name="Picture 2" descr="http://www.madonnadelcolle.it/phpblog/uploads/blog_article/200809240842_04-Duccio_apostol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761656"/>
            <a:ext cx="4543885" cy="3096344"/>
          </a:xfrm>
          <a:prstGeom prst="rect">
            <a:avLst/>
          </a:prstGeom>
          <a:noFill/>
        </p:spPr>
      </p:pic>
      <p:pic>
        <p:nvPicPr>
          <p:cNvPr id="95236" name="Picture 4" descr="http://4.bp.blogspot.com/_gpKdcX2UqkA/TCJ0uAgfRDI/AAAAAAAAB8c/kP7_0JrlINI/s1600/tenerezza+di+cris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76672"/>
            <a:ext cx="2962275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 descr="http://t2.gstatic.com/images?q=tbn:ANd9GcRlltTu5DA881DemxqQNEAyyUZb3wyE6r4iWiPYQkMGwmepD5U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852936"/>
            <a:ext cx="4514850" cy="3209926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1763688" y="188640"/>
            <a:ext cx="71416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Si può vincere senza allenamento?</a:t>
            </a:r>
            <a:endParaRPr lang="it-IT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94212" name="Picture 4" descr="http://www.marieclaire.it/var/marieclaire/storage/images/bellezza/bootcamp-allenarsi-come-marines/allenarsi-come-i-marines-un-fitness-chiamato-bootcamp/15054703-1-ita-IT/Allenarsi-come-i-marines-un-fitness-chiamato-bootcamp_main_image_objec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9372" y="908721"/>
            <a:ext cx="4884437" cy="3384376"/>
          </a:xfrm>
          <a:prstGeom prst="rect">
            <a:avLst/>
          </a:prstGeom>
          <a:noFill/>
        </p:spPr>
      </p:pic>
      <p:pic>
        <p:nvPicPr>
          <p:cNvPr id="94214" name="Picture 6" descr="http://www.forzaroma.info/wp-content/uploads/images/stories/Italiane/Milan/milanallenament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501008"/>
            <a:ext cx="3762375" cy="2609851"/>
          </a:xfrm>
          <a:prstGeom prst="rect">
            <a:avLst/>
          </a:prstGeom>
          <a:noFill/>
        </p:spPr>
      </p:pic>
      <p:pic>
        <p:nvPicPr>
          <p:cNvPr id="94216" name="Picture 8" descr="http://www.sdamy.com/images/pesi_donne_body_building_allenamento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96552" y="764704"/>
            <a:ext cx="3048000" cy="3876676"/>
          </a:xfrm>
          <a:prstGeom prst="rect">
            <a:avLst/>
          </a:prstGeom>
          <a:noFill/>
        </p:spPr>
      </p:pic>
      <p:sp>
        <p:nvSpPr>
          <p:cNvPr id="8" name="CasellaDiTesto 7"/>
          <p:cNvSpPr txBox="1"/>
          <p:nvPr/>
        </p:nvSpPr>
        <p:spPr>
          <a:xfrm>
            <a:off x="611560" y="6237312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Lo stesso vale per l’educazione dei nostri sensi!!!!</a:t>
            </a:r>
            <a:endParaRPr lang="it-IT" sz="2400" b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39552" y="1916832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3600" b="1" dirty="0" smtClean="0">
                <a:solidFill>
                  <a:srgbClr val="7FD13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Cosa sono e a cosa ci servono i sensi?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2400" dirty="0" smtClean="0">
              <a:solidFill>
                <a:prstClr val="white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Sono le vie che abbiamo a disposizione per percepire la realtà, per entrare in contatto con essa, con noi stessi, con gli altri, con Dio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 smtClean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 al tempo stesso ci consentono di dare qualcosa di noi alla realtà.</a:t>
            </a:r>
            <a:endParaRPr lang="it-IT" sz="2400" dirty="0" smtClean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843808" y="188640"/>
            <a:ext cx="58681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 vita parla solo se c’è un cuore che ascolta, così la vita forma solo se i sensi sono vivi e vigilanti, umili e intraprendenti. </a:t>
            </a:r>
            <a:endParaRPr lang="it-IT" sz="24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5298" name="Picture 2" descr="http://www.chimicare.org/blog/wp-content/uploads/2011/04/i-cinque-sensi-1024x1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157192"/>
            <a:ext cx="8820472" cy="1490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-972616" y="1340768"/>
            <a:ext cx="9144000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>
                <a:solidFill>
                  <a:prstClr val="white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Oggi è diffusa una sorta di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it-IT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negligenza delle cose ovvie e ordinarie</a:t>
            </a:r>
            <a:r>
              <a:rPr lang="it-IT" sz="2400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”,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sz="2400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it-IT" sz="24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grande anestesia degli umani sensi</a:t>
            </a:r>
            <a:r>
              <a:rPr lang="it-IT" sz="2400" dirty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”.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sz="1100" dirty="0">
              <a:solidFill>
                <a:prstClr val="white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339752" y="188640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it-IT" sz="3600" b="1" dirty="0">
                <a:solidFill>
                  <a:srgbClr val="FEB80A">
                    <a:lumMod val="60000"/>
                    <a:lumOff val="40000"/>
                  </a:srgb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La formazione dei sensi e della sensibilità credente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67544" y="3212976"/>
            <a:ext cx="81369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“Abbiamo gli occhi pieni di immagini e diventiamo sempre più miopi, siamo completamente avvolti di suoni e non sentiamo più niente. Il profumo delle cose è un vago ricordo, assumiamo sostanze che rendono l’olfatto inservibile. </a:t>
            </a:r>
            <a:r>
              <a:rPr lang="it-IT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Toccacciamo</a:t>
            </a:r>
            <a:r>
              <a:rPr lang="it-IT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tutto e non riusciamo più ad essere “toccati” da niente …</a:t>
            </a:r>
          </a:p>
          <a:p>
            <a:endParaRPr lang="it-IT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it-IT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Abbiamo perso i sensi quasi senza accorgercene, quando tutto attorno a noi sembrava indicare il loro trionfo …</a:t>
            </a:r>
          </a:p>
          <a:p>
            <a:endParaRPr lang="it-IT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it-IT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Inondati di immagini, storditi dal rumore, abbruttiti dalla volgarità, anestetizzati da deodoranti e profumi, intontiti dai tranquillanti ci siamo trovati, da un giorno all’altro, con una sfilza di protesi sofisticate e sempre più insensibili: estranei al dolore del mondo e tuttavia pronti a versare una lacrima quando la morte si fa spettacolo”.</a:t>
            </a:r>
          </a:p>
        </p:txBody>
      </p:sp>
      <p:pic>
        <p:nvPicPr>
          <p:cNvPr id="16386" name="Picture 2" descr="http://www.chiarasole.it/immagini/televisione-89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95640">
            <a:off x="6482044" y="1808176"/>
            <a:ext cx="2332568" cy="1399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Sandra\Desktop\LAVORI DI RACCOLTA\ICONE +\Particolari mosaici\05[10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8064896" cy="6451917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611560" y="2636912"/>
            <a:ext cx="6030416" cy="3539430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square">
            <a:spAutoFit/>
          </a:bodyPr>
          <a:lstStyle/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«hanno bocca e non parlano, </a:t>
            </a:r>
          </a:p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hanno occhi e non vedono, </a:t>
            </a:r>
          </a:p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hanno orecchi e non odono, </a:t>
            </a:r>
          </a:p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hanno narici e non odorano; </a:t>
            </a:r>
          </a:p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hanno mani e non palpano, hanno piedi e non camminano; </a:t>
            </a:r>
          </a:p>
          <a:p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dalla gola non emettono suoni» </a:t>
            </a:r>
          </a:p>
          <a:p>
            <a:pPr algn="r"/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it-IT" sz="2800" dirty="0" err="1" smtClean="0">
                <a:latin typeface="Times New Roman" pitchFamily="18" charset="0"/>
                <a:cs typeface="Times New Roman" pitchFamily="18" charset="0"/>
              </a:rPr>
              <a:t>Sal</a:t>
            </a:r>
            <a:r>
              <a:rPr lang="it-IT" sz="2800" dirty="0" smtClean="0">
                <a:latin typeface="Times New Roman" pitchFamily="18" charset="0"/>
                <a:cs typeface="Times New Roman" pitchFamily="18" charset="0"/>
              </a:rPr>
              <a:t> 114,5-7)</a:t>
            </a:r>
            <a:endParaRPr lang="it-IT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899592" y="260648"/>
            <a:ext cx="72875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2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È quanto in altri termini </a:t>
            </a:r>
          </a:p>
          <a:p>
            <a:pPr algn="ctr"/>
            <a:r>
              <a:rPr lang="it-IT" sz="2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ci ricorda il salmo 114 a proposito degli empi:</a:t>
            </a:r>
            <a:endParaRPr lang="it-IT" sz="2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Personalizzato 1">
      <a:dk1>
        <a:srgbClr val="00192E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C00000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3181</Words>
  <Application>Microsoft Macintosh PowerPoint</Application>
  <PresentationFormat>Presentazione su schermo (4:3)</PresentationFormat>
  <Paragraphs>294</Paragraphs>
  <Slides>35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35</vt:i4>
      </vt:variant>
    </vt:vector>
  </HeadingPairs>
  <TitlesOfParts>
    <vt:vector size="37" baseType="lpstr">
      <vt:lpstr>Verve</vt:lpstr>
      <vt:lpstr>1_Tema di Office</vt:lpstr>
      <vt:lpstr>Presentazione di PowerPoint</vt:lpstr>
      <vt:lpstr>Presentazione di PowerPoint</vt:lpstr>
      <vt:lpstr>La vita: luogo in cui il Signore  educa i nostri sensi (ascesi  e disciplina)  </vt:lpstr>
      <vt:lpstr>ASCETA = acrobata dell’esistenza,  Non chi rinuncia!  Ma chi è abile, chi domina le passioni  ma tuttavia non si astiene dal piacere,  colui che è padrone di sé, danzando in mezzo ai piaceri e ai dolori …</vt:lpstr>
      <vt:lpstr>Disciplina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L’eremita domatore 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Una donna …</vt:lpstr>
      <vt:lpstr>Presentazione di PowerPoint</vt:lpstr>
      <vt:lpstr>Presentazione di PowerPoint</vt:lpstr>
      <vt:lpstr>Presentazione di PowerPoint</vt:lpstr>
      <vt:lpstr>Presentazione di PowerPoint</vt:lpstr>
      <vt:lpstr>Cristo, scrivendo sulla pietra, mette a nudo il cuore di pietra degli accusatori.</vt:lpstr>
      <vt:lpstr>Presentazione di PowerPoint</vt:lpstr>
      <vt:lpstr>Come condurre questo apprendimento?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Lo Spirito opera una vera e propria trasfigurazione dei sensi 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Agire</cp:lastModifiedBy>
  <cp:revision>6</cp:revision>
  <dcterms:created xsi:type="dcterms:W3CDTF">2013-01-30T14:49:44Z</dcterms:created>
  <dcterms:modified xsi:type="dcterms:W3CDTF">2016-11-30T10:39:04Z</dcterms:modified>
</cp:coreProperties>
</file>